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"/>
  </p:notesMasterIdLst>
  <p:sldIdLst>
    <p:sldId id="256" r:id="rId2"/>
  </p:sldIdLst>
  <p:sldSz cx="10080625" cy="28082875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42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8852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8278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7704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713046" algn="l" defTabSz="18852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655655" algn="l" defTabSz="18852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598265" algn="l" defTabSz="18852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540874" algn="l" defTabSz="18852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4"/>
    <a:srgbClr val="FF0066"/>
    <a:srgbClr val="CC3399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705" autoAdjust="0"/>
  </p:normalViewPr>
  <p:slideViewPr>
    <p:cSldViewPr>
      <p:cViewPr>
        <p:scale>
          <a:sx n="100" d="100"/>
          <a:sy n="100" d="100"/>
        </p:scale>
        <p:origin x="-1560" y="7590"/>
      </p:cViewPr>
      <p:guideLst>
        <p:guide orient="horz" pos="884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025124152887E-2"/>
          <c:y val="7.2900289185700587E-2"/>
          <c:w val="0.910793102514033"/>
          <c:h val="0.69626792414960137"/>
        </c:manualLayout>
      </c:layout>
      <c:lineChart>
        <c:grouping val="standard"/>
        <c:varyColors val="0"/>
        <c:ser>
          <c:idx val="0"/>
          <c:order val="0"/>
          <c:tx>
            <c:strRef>
              <c:f>Train!$A$57</c:f>
              <c:strCache>
                <c:ptCount val="1"/>
                <c:pt idx="0">
                  <c:v>Seniors Mobiles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Train!$B$56:$F$56</c:f>
              <c:strCache>
                <c:ptCount val="5"/>
                <c:pt idx="0">
                  <c:v>Réservation des billets</c:v>
                </c:pt>
                <c:pt idx="1">
                  <c:v>Se rendre à la gare</c:v>
                </c:pt>
                <c:pt idx="2">
                  <c:v>Services dans la gare</c:v>
                </c:pt>
                <c:pt idx="3">
                  <c:v>S'orienter dans la gare</c:v>
                </c:pt>
                <c:pt idx="4">
                  <c:v>Correspondance / sortie de la gare</c:v>
                </c:pt>
              </c:strCache>
            </c:strRef>
          </c:cat>
          <c:val>
            <c:numRef>
              <c:f>Train!$B$57:$F$57</c:f>
              <c:numCache>
                <c:formatCode>General</c:formatCode>
                <c:ptCount val="5"/>
                <c:pt idx="0">
                  <c:v>4.8</c:v>
                </c:pt>
                <c:pt idx="1">
                  <c:v>4.4000000000000004</c:v>
                </c:pt>
                <c:pt idx="2">
                  <c:v>4.2</c:v>
                </c:pt>
                <c:pt idx="3">
                  <c:v>4.3</c:v>
                </c:pt>
                <c:pt idx="4">
                  <c:v>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Train!$A$58</c:f>
              <c:strCache>
                <c:ptCount val="1"/>
                <c:pt idx="0">
                  <c:v>Voyageurs Loisirs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Train!$B$56:$F$56</c:f>
              <c:strCache>
                <c:ptCount val="5"/>
                <c:pt idx="0">
                  <c:v>Réservation des billets</c:v>
                </c:pt>
                <c:pt idx="1">
                  <c:v>Se rendre à la gare</c:v>
                </c:pt>
                <c:pt idx="2">
                  <c:v>Services dans la gare</c:v>
                </c:pt>
                <c:pt idx="3">
                  <c:v>S'orienter dans la gare</c:v>
                </c:pt>
                <c:pt idx="4">
                  <c:v>Correspondance / sortie de la gare</c:v>
                </c:pt>
              </c:strCache>
            </c:strRef>
          </c:cat>
          <c:val>
            <c:numRef>
              <c:f>Train!$B$58:$F$58</c:f>
              <c:numCache>
                <c:formatCode>General</c:formatCode>
                <c:ptCount val="5"/>
                <c:pt idx="0">
                  <c:v>4.7604790419161684</c:v>
                </c:pt>
                <c:pt idx="1">
                  <c:v>4.3293413173652686</c:v>
                </c:pt>
                <c:pt idx="2">
                  <c:v>3.8502994011976042</c:v>
                </c:pt>
                <c:pt idx="3">
                  <c:v>4.137724550898179</c:v>
                </c:pt>
                <c:pt idx="4">
                  <c:v>3.874251497005988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Train!$A$59</c:f>
              <c:strCache>
                <c:ptCount val="1"/>
                <c:pt idx="0">
                  <c:v>Travailleurs Nomades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Train!$B$56:$F$56</c:f>
              <c:strCache>
                <c:ptCount val="5"/>
                <c:pt idx="0">
                  <c:v>Réservation des billets</c:v>
                </c:pt>
                <c:pt idx="1">
                  <c:v>Se rendre à la gare</c:v>
                </c:pt>
                <c:pt idx="2">
                  <c:v>Services dans la gare</c:v>
                </c:pt>
                <c:pt idx="3">
                  <c:v>S'orienter dans la gare</c:v>
                </c:pt>
                <c:pt idx="4">
                  <c:v>Correspondance / sortie de la gare</c:v>
                </c:pt>
              </c:strCache>
            </c:strRef>
          </c:cat>
          <c:val>
            <c:numRef>
              <c:f>Train!$B$59:$F$59</c:f>
              <c:numCache>
                <c:formatCode>General</c:formatCode>
                <c:ptCount val="5"/>
                <c:pt idx="0">
                  <c:v>4.6521739130434776</c:v>
                </c:pt>
                <c:pt idx="1">
                  <c:v>4.5217391304347823</c:v>
                </c:pt>
                <c:pt idx="2">
                  <c:v>3.7391304347826089</c:v>
                </c:pt>
                <c:pt idx="3">
                  <c:v>3.9130434782608661</c:v>
                </c:pt>
                <c:pt idx="4">
                  <c:v>3.6086956521739131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Train!$A$60</c:f>
              <c:strCache>
                <c:ptCount val="1"/>
                <c:pt idx="0">
                  <c:v>Cardes Sup' Internationaux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Train!$B$56:$F$56</c:f>
              <c:strCache>
                <c:ptCount val="5"/>
                <c:pt idx="0">
                  <c:v>Réservation des billets</c:v>
                </c:pt>
                <c:pt idx="1">
                  <c:v>Se rendre à la gare</c:v>
                </c:pt>
                <c:pt idx="2">
                  <c:v>Services dans la gare</c:v>
                </c:pt>
                <c:pt idx="3">
                  <c:v>S'orienter dans la gare</c:v>
                </c:pt>
                <c:pt idx="4">
                  <c:v>Correspondance / sortie de la gare</c:v>
                </c:pt>
              </c:strCache>
            </c:strRef>
          </c:cat>
          <c:val>
            <c:numRef>
              <c:f>Train!$B$60:$F$60</c:f>
              <c:numCache>
                <c:formatCode>General</c:formatCode>
                <c:ptCount val="5"/>
                <c:pt idx="0">
                  <c:v>4.7142857142857046</c:v>
                </c:pt>
                <c:pt idx="1">
                  <c:v>4.3571428571428346</c:v>
                </c:pt>
                <c:pt idx="2">
                  <c:v>3.8095238095238071</c:v>
                </c:pt>
                <c:pt idx="3">
                  <c:v>3.9761904761904772</c:v>
                </c:pt>
                <c:pt idx="4">
                  <c:v>3.8095238095238071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Train!$A$61</c:f>
              <c:strCache>
                <c:ptCount val="1"/>
                <c:pt idx="0">
                  <c:v>Famillies Mondialisées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Train!$B$56:$F$56</c:f>
              <c:strCache>
                <c:ptCount val="5"/>
                <c:pt idx="0">
                  <c:v>Réservation des billets</c:v>
                </c:pt>
                <c:pt idx="1">
                  <c:v>Se rendre à la gare</c:v>
                </c:pt>
                <c:pt idx="2">
                  <c:v>Services dans la gare</c:v>
                </c:pt>
                <c:pt idx="3">
                  <c:v>S'orienter dans la gare</c:v>
                </c:pt>
                <c:pt idx="4">
                  <c:v>Correspondance / sortie de la gare</c:v>
                </c:pt>
              </c:strCache>
            </c:strRef>
          </c:cat>
          <c:val>
            <c:numRef>
              <c:f>Train!$B$61:$F$61</c:f>
              <c:numCache>
                <c:formatCode>General</c:formatCode>
                <c:ptCount val="5"/>
                <c:pt idx="0">
                  <c:v>4.75</c:v>
                </c:pt>
                <c:pt idx="1">
                  <c:v>4.3513513513513518</c:v>
                </c:pt>
                <c:pt idx="2">
                  <c:v>3.8783783783783781</c:v>
                </c:pt>
                <c:pt idx="3">
                  <c:v>4.1283783783783754</c:v>
                </c:pt>
                <c:pt idx="4">
                  <c:v>3.8851351351351351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37056"/>
        <c:axId val="96238592"/>
      </c:lineChart>
      <c:catAx>
        <c:axId val="962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6238592"/>
        <c:crosses val="autoZero"/>
        <c:auto val="1"/>
        <c:lblAlgn val="ctr"/>
        <c:lblOffset val="100"/>
        <c:noMultiLvlLbl val="0"/>
      </c:catAx>
      <c:valAx>
        <c:axId val="96238592"/>
        <c:scaling>
          <c:orientation val="minMax"/>
          <c:max val="6"/>
          <c:min val="3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237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285695499422E-2"/>
          <c:y val="2.76083055348131E-2"/>
          <c:w val="0.95100624607288697"/>
          <c:h val="0.76454420680986301"/>
        </c:manualLayout>
      </c:layout>
      <c:lineChart>
        <c:grouping val="standard"/>
        <c:varyColors val="0"/>
        <c:ser>
          <c:idx val="0"/>
          <c:order val="0"/>
          <c:tx>
            <c:strRef>
              <c:f>Plane!$A$72</c:f>
              <c:strCache>
                <c:ptCount val="1"/>
                <c:pt idx="0">
                  <c:v>Seniors Mobiles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Plane!$B$71:$K$71</c:f>
              <c:strCache>
                <c:ptCount val="10"/>
                <c:pt idx="0">
                  <c:v>Réservation des billets</c:v>
                </c:pt>
                <c:pt idx="1">
                  <c:v>Se rendre à l'aéroport</c:v>
                </c:pt>
                <c:pt idx="2">
                  <c:v>Enregistrement</c:v>
                </c:pt>
                <c:pt idx="3">
                  <c:v>Dépose-bagages</c:v>
                </c:pt>
                <c:pt idx="4">
                  <c:v>Contrôle de sécurité</c:v>
                </c:pt>
                <c:pt idx="5">
                  <c:v>Services dans l'aéroport</c:v>
                </c:pt>
                <c:pt idx="6">
                  <c:v>Embarquement</c:v>
                </c:pt>
                <c:pt idx="7">
                  <c:v>Passage de la douane</c:v>
                </c:pt>
                <c:pt idx="8">
                  <c:v>Récupérer ses bagages</c:v>
                </c:pt>
                <c:pt idx="9">
                  <c:v>Correspondances / Sortie de l'aéroport</c:v>
                </c:pt>
              </c:strCache>
            </c:strRef>
          </c:cat>
          <c:val>
            <c:numRef>
              <c:f>Plane!$B$72:$K$72</c:f>
              <c:numCache>
                <c:formatCode>0.00</c:formatCode>
                <c:ptCount val="10"/>
                <c:pt idx="0">
                  <c:v>5</c:v>
                </c:pt>
                <c:pt idx="1">
                  <c:v>4.0999999999999996</c:v>
                </c:pt>
                <c:pt idx="2">
                  <c:v>4.7</c:v>
                </c:pt>
                <c:pt idx="3">
                  <c:v>4.7</c:v>
                </c:pt>
                <c:pt idx="4">
                  <c:v>4.3</c:v>
                </c:pt>
                <c:pt idx="5">
                  <c:v>4.5</c:v>
                </c:pt>
                <c:pt idx="6">
                  <c:v>4.5999999999999996</c:v>
                </c:pt>
                <c:pt idx="7">
                  <c:v>4.2</c:v>
                </c:pt>
                <c:pt idx="8">
                  <c:v>4.4000000000000004</c:v>
                </c:pt>
                <c:pt idx="9">
                  <c:v>4.4000000000000004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Plane!$A$73</c:f>
              <c:strCache>
                <c:ptCount val="1"/>
                <c:pt idx="0">
                  <c:v>Voyageurs Loisirs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Plane!$B$71:$K$71</c:f>
              <c:strCache>
                <c:ptCount val="10"/>
                <c:pt idx="0">
                  <c:v>Réservation des billets</c:v>
                </c:pt>
                <c:pt idx="1">
                  <c:v>Se rendre à l'aéroport</c:v>
                </c:pt>
                <c:pt idx="2">
                  <c:v>Enregistrement</c:v>
                </c:pt>
                <c:pt idx="3">
                  <c:v>Dépose-bagages</c:v>
                </c:pt>
                <c:pt idx="4">
                  <c:v>Contrôle de sécurité</c:v>
                </c:pt>
                <c:pt idx="5">
                  <c:v>Services dans l'aéroport</c:v>
                </c:pt>
                <c:pt idx="6">
                  <c:v>Embarquement</c:v>
                </c:pt>
                <c:pt idx="7">
                  <c:v>Passage de la douane</c:v>
                </c:pt>
                <c:pt idx="8">
                  <c:v>Récupérer ses bagages</c:v>
                </c:pt>
                <c:pt idx="9">
                  <c:v>Correspondances / Sortie de l'aéroport</c:v>
                </c:pt>
              </c:strCache>
            </c:strRef>
          </c:cat>
          <c:val>
            <c:numRef>
              <c:f>Plane!$B$73:$K$73</c:f>
              <c:numCache>
                <c:formatCode>0.00</c:formatCode>
                <c:ptCount val="10"/>
                <c:pt idx="0">
                  <c:v>4.3066666666666658</c:v>
                </c:pt>
                <c:pt idx="1">
                  <c:v>3.6133333333333328</c:v>
                </c:pt>
                <c:pt idx="2">
                  <c:v>4.2733333333333396</c:v>
                </c:pt>
                <c:pt idx="3">
                  <c:v>4.246666666666667</c:v>
                </c:pt>
                <c:pt idx="4">
                  <c:v>3.96</c:v>
                </c:pt>
                <c:pt idx="5">
                  <c:v>4.3599999999999977</c:v>
                </c:pt>
                <c:pt idx="6">
                  <c:v>4.3133333333333326</c:v>
                </c:pt>
                <c:pt idx="7">
                  <c:v>4.166666666666667</c:v>
                </c:pt>
                <c:pt idx="8">
                  <c:v>3.8466666666666671</c:v>
                </c:pt>
                <c:pt idx="9">
                  <c:v>4.046666666666666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Plane!$A$74</c:f>
              <c:strCache>
                <c:ptCount val="1"/>
                <c:pt idx="0">
                  <c:v>Travailleurs Nomades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Plane!$B$71:$K$71</c:f>
              <c:strCache>
                <c:ptCount val="10"/>
                <c:pt idx="0">
                  <c:v>Réservation des billets</c:v>
                </c:pt>
                <c:pt idx="1">
                  <c:v>Se rendre à l'aéroport</c:v>
                </c:pt>
                <c:pt idx="2">
                  <c:v>Enregistrement</c:v>
                </c:pt>
                <c:pt idx="3">
                  <c:v>Dépose-bagages</c:v>
                </c:pt>
                <c:pt idx="4">
                  <c:v>Contrôle de sécurité</c:v>
                </c:pt>
                <c:pt idx="5">
                  <c:v>Services dans l'aéroport</c:v>
                </c:pt>
                <c:pt idx="6">
                  <c:v>Embarquement</c:v>
                </c:pt>
                <c:pt idx="7">
                  <c:v>Passage de la douane</c:v>
                </c:pt>
                <c:pt idx="8">
                  <c:v>Récupérer ses bagages</c:v>
                </c:pt>
                <c:pt idx="9">
                  <c:v>Correspondances / Sortie de l'aéroport</c:v>
                </c:pt>
              </c:strCache>
            </c:strRef>
          </c:cat>
          <c:val>
            <c:numRef>
              <c:f>Plane!$B$74:$K$74</c:f>
              <c:numCache>
                <c:formatCode>0.00</c:formatCode>
                <c:ptCount val="10"/>
                <c:pt idx="0">
                  <c:v>4.3499999999999996</c:v>
                </c:pt>
                <c:pt idx="1">
                  <c:v>3.7</c:v>
                </c:pt>
                <c:pt idx="2">
                  <c:v>4.1499999999999986</c:v>
                </c:pt>
                <c:pt idx="3">
                  <c:v>4.25</c:v>
                </c:pt>
                <c:pt idx="4">
                  <c:v>3.75</c:v>
                </c:pt>
                <c:pt idx="5">
                  <c:v>4.0999999999999996</c:v>
                </c:pt>
                <c:pt idx="6">
                  <c:v>4.1499999999999986</c:v>
                </c:pt>
                <c:pt idx="7">
                  <c:v>3.95</c:v>
                </c:pt>
                <c:pt idx="8">
                  <c:v>3.55</c:v>
                </c:pt>
                <c:pt idx="9">
                  <c:v>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Plane!$A$75</c:f>
              <c:strCache>
                <c:ptCount val="1"/>
                <c:pt idx="0">
                  <c:v>Cadres sup' internationaux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Plane!$B$71:$K$71</c:f>
              <c:strCache>
                <c:ptCount val="10"/>
                <c:pt idx="0">
                  <c:v>Réservation des billets</c:v>
                </c:pt>
                <c:pt idx="1">
                  <c:v>Se rendre à l'aéroport</c:v>
                </c:pt>
                <c:pt idx="2">
                  <c:v>Enregistrement</c:v>
                </c:pt>
                <c:pt idx="3">
                  <c:v>Dépose-bagages</c:v>
                </c:pt>
                <c:pt idx="4">
                  <c:v>Contrôle de sécurité</c:v>
                </c:pt>
                <c:pt idx="5">
                  <c:v>Services dans l'aéroport</c:v>
                </c:pt>
                <c:pt idx="6">
                  <c:v>Embarquement</c:v>
                </c:pt>
                <c:pt idx="7">
                  <c:v>Passage de la douane</c:v>
                </c:pt>
                <c:pt idx="8">
                  <c:v>Récupérer ses bagages</c:v>
                </c:pt>
                <c:pt idx="9">
                  <c:v>Correspondances / Sortie de l'aéroport</c:v>
                </c:pt>
              </c:strCache>
            </c:strRef>
          </c:cat>
          <c:val>
            <c:numRef>
              <c:f>Plane!$B$75:$K$75</c:f>
              <c:numCache>
                <c:formatCode>0.00</c:formatCode>
                <c:ptCount val="10"/>
                <c:pt idx="0">
                  <c:v>4.3421052631578734</c:v>
                </c:pt>
                <c:pt idx="1">
                  <c:v>3.6842105263157889</c:v>
                </c:pt>
                <c:pt idx="2">
                  <c:v>4.2894736842105301</c:v>
                </c:pt>
                <c:pt idx="3">
                  <c:v>4.3684210526315788</c:v>
                </c:pt>
                <c:pt idx="4">
                  <c:v>3.8684210526315779</c:v>
                </c:pt>
                <c:pt idx="5">
                  <c:v>4.2631578947368416</c:v>
                </c:pt>
                <c:pt idx="6">
                  <c:v>4.3157894736842106</c:v>
                </c:pt>
                <c:pt idx="7">
                  <c:v>3.9736842105263159</c:v>
                </c:pt>
                <c:pt idx="8">
                  <c:v>3.7105263157894739</c:v>
                </c:pt>
                <c:pt idx="9">
                  <c:v>3.921052631578946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Plane!$A$76</c:f>
              <c:strCache>
                <c:ptCount val="1"/>
                <c:pt idx="0">
                  <c:v>Familles Mondialisées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Plane!$B$71:$K$71</c:f>
              <c:strCache>
                <c:ptCount val="10"/>
                <c:pt idx="0">
                  <c:v>Réservation des billets</c:v>
                </c:pt>
                <c:pt idx="1">
                  <c:v>Se rendre à l'aéroport</c:v>
                </c:pt>
                <c:pt idx="2">
                  <c:v>Enregistrement</c:v>
                </c:pt>
                <c:pt idx="3">
                  <c:v>Dépose-bagages</c:v>
                </c:pt>
                <c:pt idx="4">
                  <c:v>Contrôle de sécurité</c:v>
                </c:pt>
                <c:pt idx="5">
                  <c:v>Services dans l'aéroport</c:v>
                </c:pt>
                <c:pt idx="6">
                  <c:v>Embarquement</c:v>
                </c:pt>
                <c:pt idx="7">
                  <c:v>Passage de la douane</c:v>
                </c:pt>
                <c:pt idx="8">
                  <c:v>Récupérer ses bagages</c:v>
                </c:pt>
                <c:pt idx="9">
                  <c:v>Correspondances / Sortie de l'aéroport</c:v>
                </c:pt>
              </c:strCache>
            </c:strRef>
          </c:cat>
          <c:val>
            <c:numRef>
              <c:f>Plane!$B$76:$K$76</c:f>
              <c:numCache>
                <c:formatCode>0.00</c:formatCode>
                <c:ptCount val="10"/>
                <c:pt idx="0">
                  <c:v>4.2740740740740737</c:v>
                </c:pt>
                <c:pt idx="1">
                  <c:v>3.6</c:v>
                </c:pt>
                <c:pt idx="2">
                  <c:v>4.2592592592592586</c:v>
                </c:pt>
                <c:pt idx="3">
                  <c:v>4.2518518518518524</c:v>
                </c:pt>
                <c:pt idx="4">
                  <c:v>3.9703703703703699</c:v>
                </c:pt>
                <c:pt idx="5">
                  <c:v>4.3481481481481481</c:v>
                </c:pt>
                <c:pt idx="6">
                  <c:v>4.3111111111111109</c:v>
                </c:pt>
                <c:pt idx="7">
                  <c:v>4.1407407407407408</c:v>
                </c:pt>
                <c:pt idx="8">
                  <c:v>3.814814814814814</c:v>
                </c:pt>
                <c:pt idx="9">
                  <c:v>4.0370370370370354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77568"/>
        <c:axId val="98479104"/>
      </c:lineChart>
      <c:catAx>
        <c:axId val="9847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479104"/>
        <c:crosses val="autoZero"/>
        <c:auto val="1"/>
        <c:lblAlgn val="ctr"/>
        <c:lblOffset val="100"/>
        <c:noMultiLvlLbl val="0"/>
      </c:catAx>
      <c:valAx>
        <c:axId val="98479104"/>
        <c:scaling>
          <c:orientation val="minMax"/>
          <c:max val="6"/>
          <c:min val="3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98477568"/>
        <c:crosses val="autoZero"/>
        <c:crossBetween val="between"/>
        <c:majorUnit val="1"/>
        <c:min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52B0-9D55-48AC-AFE0-1374A855CE28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13050" y="685800"/>
            <a:ext cx="123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C204-9EEA-4155-BC0F-257522BC4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1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52" y="8723901"/>
            <a:ext cx="8568531" cy="601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15913633"/>
            <a:ext cx="7056438" cy="71767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5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7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70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13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5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9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4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ED1A-3240-4C31-BFA5-263873292807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EAA2-4B3B-45C2-ADCF-86D0A749DA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148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A85-302A-4C0B-8DE7-82AE3F8D5F09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CCB5-6BFE-495B-BCD1-6020C0695C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6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1124625"/>
            <a:ext cx="2268141" cy="23961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3" y="1124625"/>
            <a:ext cx="6636411" cy="23961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8BE0-DAEA-4A9F-89CA-3D351BF68348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A4AB-5E08-4113-9015-3579A5A105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0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7BC8-95CA-4003-803A-6D90D36CFB7A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75C6-980B-4557-A9D4-92E0185EB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9988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2" y="18045855"/>
            <a:ext cx="8568531" cy="5577571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2" y="11902725"/>
            <a:ext cx="8568531" cy="6143128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2609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52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782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704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1304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556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98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4087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4E3F-8510-4060-AD7B-46E72BA04388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773B-B823-4C0A-BCB9-7A05697C7A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6552678"/>
            <a:ext cx="4452276" cy="18533400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6552678"/>
            <a:ext cx="4452276" cy="18533400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CCCA-2175-4DA8-AF89-E932A7C694D3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7D-4FB1-4577-99A6-0F9A0E9EED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232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4" y="6286148"/>
            <a:ext cx="4454027" cy="2619766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2609" indent="0">
              <a:buNone/>
              <a:defRPr sz="4100" b="1"/>
            </a:lvl2pPr>
            <a:lvl3pPr marL="1885218" indent="0">
              <a:buNone/>
              <a:defRPr sz="3700" b="1"/>
            </a:lvl3pPr>
            <a:lvl4pPr marL="2827828" indent="0">
              <a:buNone/>
              <a:defRPr sz="3300" b="1"/>
            </a:lvl4pPr>
            <a:lvl5pPr marL="3770437" indent="0">
              <a:buNone/>
              <a:defRPr sz="3300" b="1"/>
            </a:lvl5pPr>
            <a:lvl6pPr marL="4713046" indent="0">
              <a:buNone/>
              <a:defRPr sz="3300" b="1"/>
            </a:lvl6pPr>
            <a:lvl7pPr marL="5655655" indent="0">
              <a:buNone/>
              <a:defRPr sz="3300" b="1"/>
            </a:lvl7pPr>
            <a:lvl8pPr marL="6598265" indent="0">
              <a:buNone/>
              <a:defRPr sz="3300" b="1"/>
            </a:lvl8pPr>
            <a:lvl9pPr marL="7540874" indent="0">
              <a:buNone/>
              <a:defRPr sz="3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4" y="8905912"/>
            <a:ext cx="4454027" cy="1618015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23" y="6286148"/>
            <a:ext cx="4455777" cy="2619766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2609" indent="0">
              <a:buNone/>
              <a:defRPr sz="4100" b="1"/>
            </a:lvl2pPr>
            <a:lvl3pPr marL="1885218" indent="0">
              <a:buNone/>
              <a:defRPr sz="3700" b="1"/>
            </a:lvl3pPr>
            <a:lvl4pPr marL="2827828" indent="0">
              <a:buNone/>
              <a:defRPr sz="3300" b="1"/>
            </a:lvl4pPr>
            <a:lvl5pPr marL="3770437" indent="0">
              <a:buNone/>
              <a:defRPr sz="3300" b="1"/>
            </a:lvl5pPr>
            <a:lvl6pPr marL="4713046" indent="0">
              <a:buNone/>
              <a:defRPr sz="3300" b="1"/>
            </a:lvl6pPr>
            <a:lvl7pPr marL="5655655" indent="0">
              <a:buNone/>
              <a:defRPr sz="3300" b="1"/>
            </a:lvl7pPr>
            <a:lvl8pPr marL="6598265" indent="0">
              <a:buNone/>
              <a:defRPr sz="3300" b="1"/>
            </a:lvl8pPr>
            <a:lvl9pPr marL="7540874" indent="0">
              <a:buNone/>
              <a:defRPr sz="3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23" y="8905912"/>
            <a:ext cx="4455777" cy="16180158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5B80-DFB8-4F14-8268-812BFADCE5EF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3712-59C6-47CB-B8DD-4700BAC34B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7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1D92-539C-4621-92F9-7829DD986C62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4391-43C1-4D35-A492-139163969B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0301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D0BA-B33E-4AF0-8846-7547A7AFA860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8863-D28E-4624-A2F9-2CAFBB8102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21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1118116"/>
            <a:ext cx="3316457" cy="4758488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9" y="1118125"/>
            <a:ext cx="5635349" cy="23967957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5876608"/>
            <a:ext cx="3316457" cy="19209469"/>
          </a:xfrm>
        </p:spPr>
        <p:txBody>
          <a:bodyPr/>
          <a:lstStyle>
            <a:lvl1pPr marL="0" indent="0">
              <a:buNone/>
              <a:defRPr sz="2900"/>
            </a:lvl1pPr>
            <a:lvl2pPr marL="942609" indent="0">
              <a:buNone/>
              <a:defRPr sz="2500"/>
            </a:lvl2pPr>
            <a:lvl3pPr marL="1885218" indent="0">
              <a:buNone/>
              <a:defRPr sz="2100"/>
            </a:lvl3pPr>
            <a:lvl4pPr marL="2827828" indent="0">
              <a:buNone/>
              <a:defRPr sz="1900"/>
            </a:lvl4pPr>
            <a:lvl5pPr marL="3770437" indent="0">
              <a:buNone/>
              <a:defRPr sz="1900"/>
            </a:lvl5pPr>
            <a:lvl6pPr marL="4713046" indent="0">
              <a:buNone/>
              <a:defRPr sz="1900"/>
            </a:lvl6pPr>
            <a:lvl7pPr marL="5655655" indent="0">
              <a:buNone/>
              <a:defRPr sz="1900"/>
            </a:lvl7pPr>
            <a:lvl8pPr marL="6598265" indent="0">
              <a:buNone/>
              <a:defRPr sz="1900"/>
            </a:lvl8pPr>
            <a:lvl9pPr marL="7540874" indent="0">
              <a:buNone/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6420-4406-4159-A34A-CE624FDC59A8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5C5C-9265-409C-B278-1E24FD9158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5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7" y="19658015"/>
            <a:ext cx="6048375" cy="232074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7" y="2509258"/>
            <a:ext cx="6048375" cy="16849725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2609" indent="0">
              <a:buNone/>
              <a:defRPr sz="5800"/>
            </a:lvl2pPr>
            <a:lvl3pPr marL="1885218" indent="0">
              <a:buNone/>
              <a:defRPr sz="4900"/>
            </a:lvl3pPr>
            <a:lvl4pPr marL="2827828" indent="0">
              <a:buNone/>
              <a:defRPr sz="4100"/>
            </a:lvl4pPr>
            <a:lvl5pPr marL="3770437" indent="0">
              <a:buNone/>
              <a:defRPr sz="4100"/>
            </a:lvl5pPr>
            <a:lvl6pPr marL="4713046" indent="0">
              <a:buNone/>
              <a:defRPr sz="4100"/>
            </a:lvl6pPr>
            <a:lvl7pPr marL="5655655" indent="0">
              <a:buNone/>
              <a:defRPr sz="4100"/>
            </a:lvl7pPr>
            <a:lvl8pPr marL="6598265" indent="0">
              <a:buNone/>
              <a:defRPr sz="4100"/>
            </a:lvl8pPr>
            <a:lvl9pPr marL="7540874" indent="0">
              <a:buNone/>
              <a:defRPr sz="41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7" y="21978754"/>
            <a:ext cx="6048375" cy="3295834"/>
          </a:xfrm>
        </p:spPr>
        <p:txBody>
          <a:bodyPr/>
          <a:lstStyle>
            <a:lvl1pPr marL="0" indent="0">
              <a:buNone/>
              <a:defRPr sz="2900"/>
            </a:lvl1pPr>
            <a:lvl2pPr marL="942609" indent="0">
              <a:buNone/>
              <a:defRPr sz="2500"/>
            </a:lvl2pPr>
            <a:lvl3pPr marL="1885218" indent="0">
              <a:buNone/>
              <a:defRPr sz="2100"/>
            </a:lvl3pPr>
            <a:lvl4pPr marL="2827828" indent="0">
              <a:buNone/>
              <a:defRPr sz="1900"/>
            </a:lvl4pPr>
            <a:lvl5pPr marL="3770437" indent="0">
              <a:buNone/>
              <a:defRPr sz="1900"/>
            </a:lvl5pPr>
            <a:lvl6pPr marL="4713046" indent="0">
              <a:buNone/>
              <a:defRPr sz="1900"/>
            </a:lvl6pPr>
            <a:lvl7pPr marL="5655655" indent="0">
              <a:buNone/>
              <a:defRPr sz="1900"/>
            </a:lvl7pPr>
            <a:lvl8pPr marL="6598265" indent="0">
              <a:buNone/>
              <a:defRPr sz="1900"/>
            </a:lvl8pPr>
            <a:lvl9pPr marL="7540874" indent="0">
              <a:buNone/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13B5-861B-4649-BCBD-776250BEBCEE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4493-1C8B-4700-B0ED-0C41FA384C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7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4036" y="1124615"/>
            <a:ext cx="9072563" cy="46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8522" tIns="94261" rIns="188522" bIns="94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04036" y="6552675"/>
            <a:ext cx="9072563" cy="18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8522" tIns="94261" rIns="188522" bIns="94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26028669"/>
            <a:ext cx="2352146" cy="1495154"/>
          </a:xfrm>
          <a:prstGeom prst="rect">
            <a:avLst/>
          </a:prstGeom>
        </p:spPr>
        <p:txBody>
          <a:bodyPr vert="horz" lIns="188522" tIns="94261" rIns="188522" bIns="94261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3D4C19-519A-4EB2-8F63-41BA486FC05E}" type="datetimeFigureOut">
              <a:rPr lang="fr-FR"/>
              <a:pPr>
                <a:defRPr/>
              </a:pPr>
              <a:t>10/11/2015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26028669"/>
            <a:ext cx="3192198" cy="1495154"/>
          </a:xfrm>
          <a:prstGeom prst="rect">
            <a:avLst/>
          </a:prstGeom>
        </p:spPr>
        <p:txBody>
          <a:bodyPr vert="horz" lIns="188522" tIns="94261" rIns="188522" bIns="94261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26028669"/>
            <a:ext cx="2352146" cy="1495154"/>
          </a:xfrm>
          <a:prstGeom prst="rect">
            <a:avLst/>
          </a:prstGeom>
        </p:spPr>
        <p:txBody>
          <a:bodyPr vert="horz" lIns="188522" tIns="94261" rIns="188522" bIns="94261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6FC80-6F99-4A68-8207-6625228445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5pPr>
      <a:lvl6pPr marL="942609"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6pPr>
      <a:lvl7pPr marL="1885218"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7pPr>
      <a:lvl8pPr marL="2827828"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8pPr>
      <a:lvl9pPr marL="3770437" algn="ctr" rtl="0" eaLnBrk="1" fontAlgn="base" hangingPunct="1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9pPr>
    </p:titleStyle>
    <p:bodyStyle>
      <a:lvl1pPr marL="706957" indent="-70695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31740" indent="-5891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56523" indent="-4713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99132" indent="-4713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41742" indent="-4713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84351" indent="-471305" algn="l" defTabSz="188521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26960" indent="-471305" algn="l" defTabSz="188521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69569" indent="-471305" algn="l" defTabSz="188521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012179" indent="-471305" algn="l" defTabSz="188521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2609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5218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7828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70437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13046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55655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98265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40874" algn="l" defTabSz="1885218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9" Type="http://schemas.openxmlformats.org/officeDocument/2006/relationships/image" Target="../media/image29.png"/><Relationship Id="rId21" Type="http://schemas.openxmlformats.org/officeDocument/2006/relationships/image" Target="../media/image13.png"/><Relationship Id="rId34" Type="http://schemas.openxmlformats.org/officeDocument/2006/relationships/image" Target="../media/image25.png"/><Relationship Id="rId42" Type="http://schemas.openxmlformats.org/officeDocument/2006/relationships/image" Target="../media/image32.png"/><Relationship Id="rId47" Type="http://schemas.openxmlformats.org/officeDocument/2006/relationships/image" Target="../media/image37.png"/><Relationship Id="rId50" Type="http://schemas.microsoft.com/office/2007/relationships/hdphoto" Target="../media/hdphoto11.wdp"/><Relationship Id="rId55" Type="http://schemas.openxmlformats.org/officeDocument/2006/relationships/image" Target="../media/image42.png"/><Relationship Id="rId63" Type="http://schemas.openxmlformats.org/officeDocument/2006/relationships/image" Target="../media/image47.png"/><Relationship Id="rId68" Type="http://schemas.openxmlformats.org/officeDocument/2006/relationships/image" Target="../media/image52.png"/><Relationship Id="rId76" Type="http://schemas.openxmlformats.org/officeDocument/2006/relationships/image" Target="../media/image57.png"/><Relationship Id="rId7" Type="http://schemas.openxmlformats.org/officeDocument/2006/relationships/image" Target="../media/image4.png"/><Relationship Id="rId71" Type="http://schemas.microsoft.com/office/2007/relationships/hdphoto" Target="../media/hdphoto15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9" Type="http://schemas.openxmlformats.org/officeDocument/2006/relationships/image" Target="../media/image20.png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35.png"/><Relationship Id="rId53" Type="http://schemas.openxmlformats.org/officeDocument/2006/relationships/image" Target="../media/image40.png"/><Relationship Id="rId58" Type="http://schemas.openxmlformats.org/officeDocument/2006/relationships/image" Target="../media/image44.png"/><Relationship Id="rId66" Type="http://schemas.openxmlformats.org/officeDocument/2006/relationships/image" Target="../media/image50.png"/><Relationship Id="rId74" Type="http://schemas.openxmlformats.org/officeDocument/2006/relationships/image" Target="../media/image55.png"/><Relationship Id="rId79" Type="http://schemas.microsoft.com/office/2007/relationships/hdphoto" Target="../media/hdphoto17.wdp"/><Relationship Id="rId5" Type="http://schemas.openxmlformats.org/officeDocument/2006/relationships/image" Target="../media/image3.png"/><Relationship Id="rId61" Type="http://schemas.openxmlformats.org/officeDocument/2006/relationships/image" Target="../media/image45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31" Type="http://schemas.openxmlformats.org/officeDocument/2006/relationships/image" Target="../media/image22.png"/><Relationship Id="rId44" Type="http://schemas.openxmlformats.org/officeDocument/2006/relationships/image" Target="../media/image34.png"/><Relationship Id="rId52" Type="http://schemas.openxmlformats.org/officeDocument/2006/relationships/chart" Target="../charts/chart1.xml"/><Relationship Id="rId60" Type="http://schemas.openxmlformats.org/officeDocument/2006/relationships/chart" Target="../charts/chart2.xml"/><Relationship Id="rId65" Type="http://schemas.openxmlformats.org/officeDocument/2006/relationships/image" Target="../media/image49.png"/><Relationship Id="rId73" Type="http://schemas.microsoft.com/office/2007/relationships/hdphoto" Target="../media/hdphoto16.wdp"/><Relationship Id="rId78" Type="http://schemas.openxmlformats.org/officeDocument/2006/relationships/image" Target="../media/image59.png"/><Relationship Id="rId81" Type="http://schemas.microsoft.com/office/2007/relationships/hdphoto" Target="../media/hdphoto1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4.png"/><Relationship Id="rId27" Type="http://schemas.microsoft.com/office/2007/relationships/hdphoto" Target="../media/hdphoto8.wdp"/><Relationship Id="rId30" Type="http://schemas.openxmlformats.org/officeDocument/2006/relationships/image" Target="../media/image21.png"/><Relationship Id="rId35" Type="http://schemas.microsoft.com/office/2007/relationships/hdphoto" Target="../media/hdphoto9.wdp"/><Relationship Id="rId43" Type="http://schemas.openxmlformats.org/officeDocument/2006/relationships/image" Target="../media/image33.png"/><Relationship Id="rId48" Type="http://schemas.microsoft.com/office/2007/relationships/hdphoto" Target="../media/hdphoto10.wdp"/><Relationship Id="rId56" Type="http://schemas.openxmlformats.org/officeDocument/2006/relationships/image" Target="../media/image43.png"/><Relationship Id="rId64" Type="http://schemas.openxmlformats.org/officeDocument/2006/relationships/image" Target="../media/image48.png"/><Relationship Id="rId69" Type="http://schemas.microsoft.com/office/2007/relationships/hdphoto" Target="../media/hdphoto14.wdp"/><Relationship Id="rId77" Type="http://schemas.openxmlformats.org/officeDocument/2006/relationships/image" Target="../media/image58.png"/><Relationship Id="rId8" Type="http://schemas.microsoft.com/office/2007/relationships/hdphoto" Target="../media/hdphoto3.wdp"/><Relationship Id="rId51" Type="http://schemas.openxmlformats.org/officeDocument/2006/relationships/image" Target="../media/image39.png"/><Relationship Id="rId72" Type="http://schemas.openxmlformats.org/officeDocument/2006/relationships/image" Target="../media/image54.png"/><Relationship Id="rId80" Type="http://schemas.openxmlformats.org/officeDocument/2006/relationships/image" Target="../media/image60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33" Type="http://schemas.openxmlformats.org/officeDocument/2006/relationships/image" Target="../media/image24.png"/><Relationship Id="rId38" Type="http://schemas.openxmlformats.org/officeDocument/2006/relationships/image" Target="../media/image28.jpeg"/><Relationship Id="rId46" Type="http://schemas.openxmlformats.org/officeDocument/2006/relationships/image" Target="../media/image36.png"/><Relationship Id="rId59" Type="http://schemas.microsoft.com/office/2007/relationships/hdphoto" Target="../media/hdphoto13.wdp"/><Relationship Id="rId67" Type="http://schemas.openxmlformats.org/officeDocument/2006/relationships/image" Target="../media/image51.png"/><Relationship Id="rId20" Type="http://schemas.openxmlformats.org/officeDocument/2006/relationships/image" Target="../media/image12.png"/><Relationship Id="rId41" Type="http://schemas.openxmlformats.org/officeDocument/2006/relationships/image" Target="../media/image31.png"/><Relationship Id="rId54" Type="http://schemas.openxmlformats.org/officeDocument/2006/relationships/image" Target="../media/image41.png"/><Relationship Id="rId62" Type="http://schemas.openxmlformats.org/officeDocument/2006/relationships/image" Target="../media/image46.png"/><Relationship Id="rId70" Type="http://schemas.openxmlformats.org/officeDocument/2006/relationships/image" Target="../media/image53.png"/><Relationship Id="rId7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36" Type="http://schemas.openxmlformats.org/officeDocument/2006/relationships/image" Target="../media/image26.png"/><Relationship Id="rId49" Type="http://schemas.openxmlformats.org/officeDocument/2006/relationships/image" Target="../media/image38.png"/><Relationship Id="rId5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417"/>
          <p:cNvSpPr/>
          <p:nvPr/>
        </p:nvSpPr>
        <p:spPr>
          <a:xfrm>
            <a:off x="233672" y="18321747"/>
            <a:ext cx="9652663" cy="9010974"/>
          </a:xfrm>
          <a:prstGeom prst="rect">
            <a:avLst/>
          </a:prstGeom>
          <a:solidFill>
            <a:srgbClr val="D6DCE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1" name="Rectangle 390"/>
          <p:cNvSpPr/>
          <p:nvPr/>
        </p:nvSpPr>
        <p:spPr>
          <a:xfrm>
            <a:off x="222705" y="17609161"/>
            <a:ext cx="9658119" cy="712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/>
          <p:cNvSpPr/>
          <p:nvPr/>
        </p:nvSpPr>
        <p:spPr>
          <a:xfrm>
            <a:off x="232540" y="12196602"/>
            <a:ext cx="9647544" cy="4968000"/>
          </a:xfrm>
          <a:prstGeom prst="rect">
            <a:avLst/>
          </a:prstGeom>
          <a:solidFill>
            <a:srgbClr val="D6DCE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2" name="Rectangle 251"/>
          <p:cNvSpPr/>
          <p:nvPr/>
        </p:nvSpPr>
        <p:spPr>
          <a:xfrm>
            <a:off x="227231" y="14329469"/>
            <a:ext cx="9629312" cy="22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 smtClean="0">
                <a:solidFill>
                  <a:schemeClr val="tx1"/>
                </a:solidFill>
              </a:rPr>
              <a:t>Légende: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227231" y="1314747"/>
            <a:ext cx="9645602" cy="6447703"/>
          </a:xfrm>
          <a:prstGeom prst="rect">
            <a:avLst/>
          </a:prstGeom>
          <a:solidFill>
            <a:srgbClr val="D6DCE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9" name="Rectangle 1038"/>
          <p:cNvSpPr/>
          <p:nvPr/>
        </p:nvSpPr>
        <p:spPr>
          <a:xfrm>
            <a:off x="227231" y="1314747"/>
            <a:ext cx="9637618" cy="612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0" name="Connecteur droit 279"/>
          <p:cNvCxnSpPr/>
          <p:nvPr/>
        </p:nvCxnSpPr>
        <p:spPr>
          <a:xfrm>
            <a:off x="247902" y="3740136"/>
            <a:ext cx="9632923" cy="7313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/>
          <p:cNvCxnSpPr/>
          <p:nvPr/>
        </p:nvCxnSpPr>
        <p:spPr>
          <a:xfrm flipV="1">
            <a:off x="222706" y="4849478"/>
            <a:ext cx="9658119" cy="1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 droit 281"/>
          <p:cNvCxnSpPr/>
          <p:nvPr/>
        </p:nvCxnSpPr>
        <p:spPr>
          <a:xfrm flipV="1">
            <a:off x="211075" y="5936235"/>
            <a:ext cx="9677509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282"/>
          <p:cNvCxnSpPr/>
          <p:nvPr/>
        </p:nvCxnSpPr>
        <p:spPr>
          <a:xfrm flipV="1">
            <a:off x="197254" y="7185798"/>
            <a:ext cx="967558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33281" y="2526759"/>
            <a:ext cx="9646803" cy="2842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7839088" y="2040759"/>
            <a:ext cx="1942520" cy="972000"/>
          </a:xfrm>
          <a:prstGeom prst="ellipse">
            <a:avLst/>
          </a:prstGeom>
          <a:solidFill>
            <a:srgbClr val="D6DCE4"/>
          </a:solidFill>
          <a:ln w="127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+ 3,2%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</a:p>
          <a:p>
            <a:pPr algn="ctr"/>
            <a:r>
              <a:rPr lang="fr-FR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milliard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personnes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242790" y="935981"/>
            <a:ext cx="9622059" cy="374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&gt; </a:t>
            </a:r>
            <a:r>
              <a:rPr lang="fr-FR" sz="1500" b="1" dirty="0" smtClean="0"/>
              <a:t>A CHACUN SON BESOIN… A CHACUN SON HUB </a:t>
            </a:r>
            <a:endParaRPr lang="fr-FR" sz="1500" b="1" dirty="0"/>
          </a:p>
        </p:txBody>
      </p:sp>
      <p:sp>
        <p:nvSpPr>
          <p:cNvPr id="417" name="Rectangle 416"/>
          <p:cNvSpPr/>
          <p:nvPr/>
        </p:nvSpPr>
        <p:spPr>
          <a:xfrm>
            <a:off x="242049" y="8244188"/>
            <a:ext cx="9622800" cy="3506230"/>
          </a:xfrm>
          <a:prstGeom prst="rect">
            <a:avLst/>
          </a:prstGeom>
          <a:solidFill>
            <a:srgbClr val="D6DCE4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1" name="ZoneTexte 450"/>
          <p:cNvSpPr txBox="1"/>
          <p:nvPr/>
        </p:nvSpPr>
        <p:spPr>
          <a:xfrm>
            <a:off x="227229" y="296854"/>
            <a:ext cx="9652855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HUBS : QUE FAIRE FACE À L’INSATISFACTION DES VOYAGEURS ?</a:t>
            </a:r>
            <a:endParaRPr lang="fr-F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Image 191" descr="seni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8" y="2206719"/>
            <a:ext cx="387766" cy="640080"/>
          </a:xfrm>
          <a:prstGeom prst="rect">
            <a:avLst/>
          </a:prstGeom>
        </p:spPr>
      </p:pic>
      <p:pic>
        <p:nvPicPr>
          <p:cNvPr id="193" name="Image 192" descr="Voyageu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" y="3319094"/>
            <a:ext cx="302610" cy="705354"/>
          </a:xfrm>
          <a:prstGeom prst="rect">
            <a:avLst/>
          </a:prstGeom>
        </p:spPr>
      </p:pic>
      <p:pic>
        <p:nvPicPr>
          <p:cNvPr id="194" name="Image 193" descr="famille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0" y="4554594"/>
            <a:ext cx="503214" cy="568170"/>
          </a:xfrm>
          <a:prstGeom prst="rect">
            <a:avLst/>
          </a:prstGeom>
        </p:spPr>
      </p:pic>
      <p:pic>
        <p:nvPicPr>
          <p:cNvPr id="195" name="Image 194" descr="commuter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0" y="5451033"/>
            <a:ext cx="481008" cy="769992"/>
          </a:xfrm>
          <a:prstGeom prst="rect">
            <a:avLst/>
          </a:prstGeom>
        </p:spPr>
      </p:pic>
      <p:pic>
        <p:nvPicPr>
          <p:cNvPr id="196" name="Image 195" descr="Cadres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8" y="6836552"/>
            <a:ext cx="270961" cy="624662"/>
          </a:xfrm>
          <a:prstGeom prst="rect">
            <a:avLst/>
          </a:prstGeom>
        </p:spPr>
      </p:pic>
      <p:sp>
        <p:nvSpPr>
          <p:cNvPr id="203" name="ZoneTexte 202"/>
          <p:cNvSpPr txBox="1"/>
          <p:nvPr/>
        </p:nvSpPr>
        <p:spPr>
          <a:xfrm>
            <a:off x="222706" y="1927132"/>
            <a:ext cx="164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66750">
              <a:spcAft>
                <a:spcPct val="20000"/>
              </a:spcAft>
            </a:pPr>
            <a:r>
              <a:rPr lang="fr-FR" sz="1200" b="1" cap="all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 MOBILES</a:t>
            </a:r>
          </a:p>
        </p:txBody>
      </p:sp>
      <p:pic>
        <p:nvPicPr>
          <p:cNvPr id="220" name="Image 2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8" y="1368953"/>
            <a:ext cx="437803" cy="487571"/>
          </a:xfrm>
          <a:prstGeom prst="rect">
            <a:avLst/>
          </a:prstGeom>
        </p:spPr>
      </p:pic>
      <p:sp>
        <p:nvSpPr>
          <p:cNvPr id="226" name="ZoneTexte 225"/>
          <p:cNvSpPr txBox="1"/>
          <p:nvPr/>
        </p:nvSpPr>
        <p:spPr>
          <a:xfrm>
            <a:off x="274502" y="2948968"/>
            <a:ext cx="188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66750">
              <a:spcAft>
                <a:spcPct val="20000"/>
              </a:spcAft>
            </a:pPr>
            <a:r>
              <a:rPr lang="fr-FR" sz="1200" b="1" cap="all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VOYAGEURS LOISIRS</a:t>
            </a:r>
          </a:p>
        </p:txBody>
      </p:sp>
      <p:sp>
        <p:nvSpPr>
          <p:cNvPr id="227" name="ZoneTexte 226"/>
          <p:cNvSpPr txBox="1"/>
          <p:nvPr/>
        </p:nvSpPr>
        <p:spPr>
          <a:xfrm>
            <a:off x="250773" y="4129718"/>
            <a:ext cx="2374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66750">
              <a:spcAft>
                <a:spcPct val="20000"/>
              </a:spcAft>
            </a:pPr>
            <a:r>
              <a:rPr lang="fr-FR" sz="1200" b="1" cap="all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Familles mondialisées</a:t>
            </a:r>
          </a:p>
        </p:txBody>
      </p:sp>
      <p:sp>
        <p:nvSpPr>
          <p:cNvPr id="228" name="ZoneTexte 227"/>
          <p:cNvSpPr txBox="1"/>
          <p:nvPr/>
        </p:nvSpPr>
        <p:spPr>
          <a:xfrm>
            <a:off x="273180" y="5174034"/>
            <a:ext cx="2374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66750">
              <a:spcAft>
                <a:spcPct val="20000"/>
              </a:spcAft>
            </a:pPr>
            <a:r>
              <a:rPr lang="fr-FR" sz="12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Travailleurs nomades</a:t>
            </a:r>
          </a:p>
        </p:txBody>
      </p:sp>
      <p:sp>
        <p:nvSpPr>
          <p:cNvPr id="229" name="ZoneTexte 228"/>
          <p:cNvSpPr txBox="1"/>
          <p:nvPr/>
        </p:nvSpPr>
        <p:spPr>
          <a:xfrm>
            <a:off x="274502" y="6433974"/>
            <a:ext cx="268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66750">
              <a:spcAft>
                <a:spcPct val="20000"/>
              </a:spcAft>
            </a:pPr>
            <a:r>
              <a:rPr lang="fr-FR" sz="1200" b="1" cap="al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Cadres sup’ internationaux</a:t>
            </a:r>
          </a:p>
        </p:txBody>
      </p:sp>
      <p:sp>
        <p:nvSpPr>
          <p:cNvPr id="230" name="ZoneTexte 229"/>
          <p:cNvSpPr txBox="1"/>
          <p:nvPr/>
        </p:nvSpPr>
        <p:spPr>
          <a:xfrm>
            <a:off x="791840" y="3470450"/>
            <a:ext cx="1483545" cy="553998"/>
          </a:xfrm>
          <a:prstGeom prst="rect">
            <a:avLst/>
          </a:prstGeom>
          <a:solidFill>
            <a:srgbClr val="D6DCE4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Population active qui voyage pour des raisons touristiques</a:t>
            </a:r>
          </a:p>
        </p:txBody>
      </p:sp>
      <p:sp>
        <p:nvSpPr>
          <p:cNvPr id="232" name="ZoneTexte 231"/>
          <p:cNvSpPr txBox="1"/>
          <p:nvPr/>
        </p:nvSpPr>
        <p:spPr>
          <a:xfrm>
            <a:off x="4613344" y="3515562"/>
            <a:ext cx="2576275" cy="426646"/>
          </a:xfrm>
          <a:prstGeom prst="rect">
            <a:avLst/>
          </a:prstGeom>
          <a:solidFill>
            <a:srgbClr val="D6DCE4"/>
          </a:solidFill>
          <a:ln w="12700">
            <a:solidFill>
              <a:srgbClr val="CC3399"/>
            </a:solidFill>
            <a:prstDash val="sysDash"/>
          </a:ln>
        </p:spPr>
        <p:txBody>
          <a:bodyPr wrap="square" lIns="144000" tIns="72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Accroissement de la classe moyenne des pays en développement</a:t>
            </a:r>
          </a:p>
        </p:txBody>
      </p:sp>
      <p:sp>
        <p:nvSpPr>
          <p:cNvPr id="234" name="ZoneTexte 233"/>
          <p:cNvSpPr txBox="1"/>
          <p:nvPr/>
        </p:nvSpPr>
        <p:spPr>
          <a:xfrm>
            <a:off x="794507" y="4561680"/>
            <a:ext cx="1480878" cy="553998"/>
          </a:xfrm>
          <a:prstGeom prst="rect">
            <a:avLst/>
          </a:prstGeom>
          <a:solidFill>
            <a:srgbClr val="D6DCE4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Individus qui voyagent pour rendre visite à leurs proches</a:t>
            </a:r>
          </a:p>
        </p:txBody>
      </p:sp>
      <p:sp>
        <p:nvSpPr>
          <p:cNvPr id="235" name="ZoneTexte 234"/>
          <p:cNvSpPr txBox="1"/>
          <p:nvPr/>
        </p:nvSpPr>
        <p:spPr>
          <a:xfrm>
            <a:off x="4624277" y="4684443"/>
            <a:ext cx="2576275" cy="299295"/>
          </a:xfrm>
          <a:prstGeom prst="rect">
            <a:avLst/>
          </a:prstGeom>
          <a:solidFill>
            <a:srgbClr val="D6DCE4"/>
          </a:solidFill>
          <a:ln w="127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lIns="144000" tIns="72000" rIns="108000" bIns="720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Croissance des migrations mondiales</a:t>
            </a:r>
          </a:p>
        </p:txBody>
      </p:sp>
      <p:sp>
        <p:nvSpPr>
          <p:cNvPr id="238" name="ZoneTexte 237"/>
          <p:cNvSpPr txBox="1"/>
          <p:nvPr/>
        </p:nvSpPr>
        <p:spPr>
          <a:xfrm>
            <a:off x="790499" y="5582162"/>
            <a:ext cx="1484885" cy="707886"/>
          </a:xfrm>
          <a:prstGeom prst="rect">
            <a:avLst/>
          </a:prstGeom>
          <a:solidFill>
            <a:srgbClr val="D6DCE4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Personnes qui vivent dans une région, et travaillent dans une autre</a:t>
            </a:r>
          </a:p>
        </p:txBody>
      </p:sp>
      <p:sp>
        <p:nvSpPr>
          <p:cNvPr id="241" name="ZoneTexte 240"/>
          <p:cNvSpPr txBox="1"/>
          <p:nvPr/>
        </p:nvSpPr>
        <p:spPr>
          <a:xfrm>
            <a:off x="790498" y="6908800"/>
            <a:ext cx="1484886" cy="553998"/>
          </a:xfrm>
          <a:prstGeom prst="rect">
            <a:avLst/>
          </a:prstGeom>
          <a:solidFill>
            <a:srgbClr val="D6DCE4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Travailleurs qui voyagent dans le cadre de leur emploi</a:t>
            </a:r>
          </a:p>
        </p:txBody>
      </p:sp>
      <p:sp>
        <p:nvSpPr>
          <p:cNvPr id="242" name="ZoneTexte 241"/>
          <p:cNvSpPr txBox="1"/>
          <p:nvPr/>
        </p:nvSpPr>
        <p:spPr>
          <a:xfrm>
            <a:off x="4632717" y="6797236"/>
            <a:ext cx="2567835" cy="780589"/>
          </a:xfrm>
          <a:prstGeom prst="rect">
            <a:avLst/>
          </a:prstGeom>
          <a:solidFill>
            <a:srgbClr val="D6DCE4"/>
          </a:solidFill>
          <a:ln w="12700">
            <a:solidFill>
              <a:schemeClr val="tx2"/>
            </a:solidFill>
            <a:prstDash val="sysDash"/>
          </a:ln>
        </p:spPr>
        <p:txBody>
          <a:bodyPr wrap="square" lIns="144000" tIns="72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Croissance rapide des pays en développement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Croissance de </a:t>
            </a:r>
            <a:r>
              <a:rPr lang="fr-FR" sz="1000" dirty="0"/>
              <a:t>l’internationalisation de nombreuses </a:t>
            </a:r>
            <a:r>
              <a:rPr lang="fr-FR" sz="1000" dirty="0" smtClean="0"/>
              <a:t>économies</a:t>
            </a:r>
            <a:endParaRPr lang="fr-FR" sz="1000" dirty="0"/>
          </a:p>
        </p:txBody>
      </p:sp>
      <p:sp>
        <p:nvSpPr>
          <p:cNvPr id="4" name="ZoneTexte 3"/>
          <p:cNvSpPr txBox="1"/>
          <p:nvPr/>
        </p:nvSpPr>
        <p:spPr>
          <a:xfrm>
            <a:off x="8005597" y="1359329"/>
            <a:ext cx="188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Marché potentiel pour les hubs</a:t>
            </a:r>
            <a:endParaRPr lang="fr-FR" sz="1400" b="1" dirty="0"/>
          </a:p>
        </p:txBody>
      </p:sp>
      <p:sp>
        <p:nvSpPr>
          <p:cNvPr id="245" name="ZoneTexte 244"/>
          <p:cNvSpPr txBox="1"/>
          <p:nvPr/>
        </p:nvSpPr>
        <p:spPr>
          <a:xfrm>
            <a:off x="5311269" y="1458849"/>
            <a:ext cx="16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Tendances clés</a:t>
            </a:r>
            <a:endParaRPr lang="fr-FR" sz="1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433503"/>
            <a:ext cx="584608" cy="302346"/>
          </a:xfrm>
          <a:prstGeom prst="rect">
            <a:avLst/>
          </a:prstGeom>
        </p:spPr>
      </p:pic>
      <p:sp>
        <p:nvSpPr>
          <p:cNvPr id="247" name="ZoneTexte 246"/>
          <p:cNvSpPr txBox="1"/>
          <p:nvPr/>
        </p:nvSpPr>
        <p:spPr>
          <a:xfrm>
            <a:off x="2958567" y="1351129"/>
            <a:ext cx="157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Besoins spécifiques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59187" y="2249760"/>
            <a:ext cx="1517029" cy="553998"/>
          </a:xfrm>
          <a:prstGeom prst="rect">
            <a:avLst/>
          </a:prstGeom>
          <a:solidFill>
            <a:srgbClr val="D6DCE4"/>
          </a:solidFill>
          <a:ln w="12700">
            <a:solidFill>
              <a:srgbClr val="FF0066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Prix</a:t>
            </a:r>
          </a:p>
          <a:p>
            <a:r>
              <a:rPr lang="fr-FR" sz="1000" dirty="0" smtClean="0"/>
              <a:t>Confort</a:t>
            </a:r>
            <a:endParaRPr lang="fr-FR" sz="1000" dirty="0"/>
          </a:p>
          <a:p>
            <a:r>
              <a:rPr lang="fr-FR" sz="1000" dirty="0" smtClean="0"/>
              <a:t>Fluidité du trajet</a:t>
            </a:r>
            <a:endParaRPr lang="fr-FR" sz="1000" dirty="0"/>
          </a:p>
        </p:txBody>
      </p:sp>
      <p:sp>
        <p:nvSpPr>
          <p:cNvPr id="249" name="ZoneTexte 248"/>
          <p:cNvSpPr txBox="1"/>
          <p:nvPr/>
        </p:nvSpPr>
        <p:spPr>
          <a:xfrm>
            <a:off x="2664591" y="3543926"/>
            <a:ext cx="1521559" cy="392415"/>
          </a:xfrm>
          <a:prstGeom prst="rect">
            <a:avLst/>
          </a:prstGeom>
          <a:solidFill>
            <a:srgbClr val="D6DCE4"/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Prix</a:t>
            </a:r>
          </a:p>
          <a:p>
            <a:r>
              <a:rPr lang="fr-FR" sz="950" dirty="0" smtClean="0"/>
              <a:t>Durée et fluidité du trajet </a:t>
            </a:r>
          </a:p>
        </p:txBody>
      </p:sp>
      <p:sp>
        <p:nvSpPr>
          <p:cNvPr id="255" name="ZoneTexte 254"/>
          <p:cNvSpPr txBox="1"/>
          <p:nvPr/>
        </p:nvSpPr>
        <p:spPr>
          <a:xfrm>
            <a:off x="2640927" y="4642472"/>
            <a:ext cx="1535289" cy="392415"/>
          </a:xfrm>
          <a:prstGeom prst="rect">
            <a:avLst/>
          </a:prstGeom>
          <a:solidFill>
            <a:srgbClr val="D6DCE4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Prix</a:t>
            </a:r>
          </a:p>
          <a:p>
            <a:r>
              <a:rPr lang="fr-FR" sz="950" dirty="0" smtClean="0"/>
              <a:t>Durée et fluidité du trajet</a:t>
            </a:r>
            <a:endParaRPr lang="fr-FR" sz="950" dirty="0"/>
          </a:p>
        </p:txBody>
      </p:sp>
      <p:sp>
        <p:nvSpPr>
          <p:cNvPr id="257" name="ZoneTexte 256"/>
          <p:cNvSpPr txBox="1"/>
          <p:nvPr/>
        </p:nvSpPr>
        <p:spPr>
          <a:xfrm>
            <a:off x="2635699" y="5729099"/>
            <a:ext cx="1550451" cy="392415"/>
          </a:xfrm>
          <a:prstGeom prst="rect">
            <a:avLst/>
          </a:prstGeom>
          <a:solidFill>
            <a:srgbClr val="D6DCE4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950" dirty="0" smtClean="0"/>
              <a:t>Durée et fluidité du trajet</a:t>
            </a:r>
          </a:p>
          <a:p>
            <a:r>
              <a:rPr lang="fr-FR" sz="1000" dirty="0" smtClean="0"/>
              <a:t>Fiabilité</a:t>
            </a:r>
          </a:p>
        </p:txBody>
      </p:sp>
      <p:sp>
        <p:nvSpPr>
          <p:cNvPr id="259" name="ZoneTexte 258"/>
          <p:cNvSpPr txBox="1"/>
          <p:nvPr/>
        </p:nvSpPr>
        <p:spPr>
          <a:xfrm>
            <a:off x="2667182" y="6831222"/>
            <a:ext cx="1528044" cy="707886"/>
          </a:xfrm>
          <a:prstGeom prst="rect">
            <a:avLst/>
          </a:prstGeom>
          <a:solidFill>
            <a:srgbClr val="D6DCE4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Confort</a:t>
            </a:r>
          </a:p>
          <a:p>
            <a:r>
              <a:rPr lang="fr-FR" sz="1000" dirty="0" smtClean="0"/>
              <a:t>Durée du trajet</a:t>
            </a:r>
          </a:p>
          <a:p>
            <a:r>
              <a:rPr lang="fr-FR" sz="1000" dirty="0" smtClean="0"/>
              <a:t>Flexibilité</a:t>
            </a:r>
          </a:p>
          <a:p>
            <a:r>
              <a:rPr lang="fr-FR" sz="1000" dirty="0" smtClean="0"/>
              <a:t>Services digitaux (Wifi)</a:t>
            </a:r>
            <a:endParaRPr lang="fr-FR" sz="1000" dirty="0"/>
          </a:p>
        </p:txBody>
      </p:sp>
      <p:sp>
        <p:nvSpPr>
          <p:cNvPr id="267" name="Rectangle 266"/>
          <p:cNvSpPr/>
          <p:nvPr/>
        </p:nvSpPr>
        <p:spPr>
          <a:xfrm>
            <a:off x="234483" y="7863101"/>
            <a:ext cx="9622059" cy="374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&gt; </a:t>
            </a:r>
            <a:r>
              <a:rPr lang="fr-FR" sz="1500" b="1" dirty="0" smtClean="0"/>
              <a:t>HUBS DE DEMAIN : SATISFAIRE AVANT TOUT LES VOYAGEURS LOISIRS !</a:t>
            </a:r>
            <a:endParaRPr lang="fr-FR" sz="1500" b="1" dirty="0"/>
          </a:p>
        </p:txBody>
      </p:sp>
      <p:sp>
        <p:nvSpPr>
          <p:cNvPr id="284" name="Rectangle 283"/>
          <p:cNvSpPr/>
          <p:nvPr/>
        </p:nvSpPr>
        <p:spPr>
          <a:xfrm>
            <a:off x="227231" y="11823541"/>
            <a:ext cx="9652853" cy="374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fr-FR" sz="1500" b="1" dirty="0" smtClean="0"/>
              <a:t>LES BÊTES NOIRES DE LA SATISFACTION VOYAGEURS : LA MOBILITÉ AUTOUR ET DANS LES HUBS </a:t>
            </a:r>
            <a:endParaRPr lang="fr-FR" sz="15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958526" y="9996475"/>
            <a:ext cx="513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</a:t>
            </a:r>
            <a:r>
              <a:rPr lang="fr-FR" sz="1200" b="1" dirty="0" smtClean="0">
                <a:solidFill>
                  <a:schemeClr val="tx2"/>
                </a:solidFill>
              </a:rPr>
              <a:t>cadres sup’ internationaux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3465161" y="11348665"/>
            <a:ext cx="639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La taille des cercles est proportionnelle à la taille du segment potentiel (en nombre d’individus)</a:t>
            </a:r>
          </a:p>
        </p:txBody>
      </p:sp>
      <p:grpSp>
        <p:nvGrpSpPr>
          <p:cNvPr id="171" name="Grouper 4"/>
          <p:cNvGrpSpPr/>
          <p:nvPr/>
        </p:nvGrpSpPr>
        <p:grpSpPr>
          <a:xfrm>
            <a:off x="340277" y="8310757"/>
            <a:ext cx="3475902" cy="3368768"/>
            <a:chOff x="272479" y="1772816"/>
            <a:chExt cx="3958016" cy="3600400"/>
          </a:xfrm>
        </p:grpSpPr>
        <p:sp>
          <p:nvSpPr>
            <p:cNvPr id="172" name="Oval 69"/>
            <p:cNvSpPr/>
            <p:nvPr/>
          </p:nvSpPr>
          <p:spPr>
            <a:xfrm>
              <a:off x="1851850" y="4716022"/>
              <a:ext cx="657194" cy="657194"/>
            </a:xfrm>
            <a:prstGeom prst="ellipse">
              <a:avLst/>
            </a:prstGeom>
            <a:solidFill>
              <a:srgbClr val="B00058"/>
            </a:solidFill>
            <a:ln w="25400" cap="flat" cmpd="sng" algn="ctr">
              <a:solidFill>
                <a:srgbClr val="B000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73" name="Group 43"/>
            <p:cNvGrpSpPr/>
            <p:nvPr/>
          </p:nvGrpSpPr>
          <p:grpSpPr>
            <a:xfrm>
              <a:off x="272479" y="1772816"/>
              <a:ext cx="3958016" cy="3563195"/>
              <a:chOff x="1038726" y="826383"/>
              <a:chExt cx="4130298" cy="3718291"/>
            </a:xfrm>
          </p:grpSpPr>
          <p:grpSp>
            <p:nvGrpSpPr>
              <p:cNvPr id="179" name="Group 44"/>
              <p:cNvGrpSpPr/>
              <p:nvPr/>
            </p:nvGrpSpPr>
            <p:grpSpPr>
              <a:xfrm>
                <a:off x="1038726" y="826383"/>
                <a:ext cx="4130298" cy="3705729"/>
                <a:chOff x="5215190" y="826383"/>
                <a:chExt cx="4130298" cy="3705729"/>
              </a:xfrm>
            </p:grpSpPr>
            <p:grpSp>
              <p:nvGrpSpPr>
                <p:cNvPr id="182" name="Group 55"/>
                <p:cNvGrpSpPr/>
                <p:nvPr/>
              </p:nvGrpSpPr>
              <p:grpSpPr>
                <a:xfrm>
                  <a:off x="5215190" y="826383"/>
                  <a:ext cx="4130298" cy="3705729"/>
                  <a:chOff x="5215190" y="826383"/>
                  <a:chExt cx="4130298" cy="3705729"/>
                </a:xfrm>
              </p:grpSpPr>
              <p:grpSp>
                <p:nvGrpSpPr>
                  <p:cNvPr id="184" name="Group 59"/>
                  <p:cNvGrpSpPr/>
                  <p:nvPr/>
                </p:nvGrpSpPr>
                <p:grpSpPr>
                  <a:xfrm>
                    <a:off x="5270631" y="826383"/>
                    <a:ext cx="4074857" cy="3705729"/>
                    <a:chOff x="5548901" y="1068251"/>
                    <a:chExt cx="3487806" cy="3171857"/>
                  </a:xfrm>
                </p:grpSpPr>
                <p:sp>
                  <p:nvSpPr>
                    <p:cNvPr id="186" name="Oval 72"/>
                    <p:cNvSpPr/>
                    <p:nvPr/>
                  </p:nvSpPr>
                  <p:spPr>
                    <a:xfrm>
                      <a:off x="7071403" y="1406325"/>
                      <a:ext cx="1173998" cy="1173999"/>
                    </a:xfrm>
                    <a:prstGeom prst="ellipse">
                      <a:avLst/>
                    </a:prstGeom>
                    <a:solidFill>
                      <a:srgbClr val="C79DA4"/>
                    </a:solidFill>
                    <a:ln w="25400" cap="flat" cmpd="sng" algn="ctr">
                      <a:solidFill>
                        <a:srgbClr val="C79DA4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Oval 70"/>
                    <p:cNvSpPr/>
                    <p:nvPr/>
                  </p:nvSpPr>
                  <p:spPr>
                    <a:xfrm>
                      <a:off x="7594847" y="1433539"/>
                      <a:ext cx="493079" cy="493079"/>
                    </a:xfrm>
                    <a:prstGeom prst="ellipse">
                      <a:avLst/>
                    </a:prstGeom>
                    <a:solidFill>
                      <a:srgbClr val="9CB9D8"/>
                    </a:solidFill>
                    <a:ln w="25400" cap="flat" cmpd="sng" algn="ctr">
                      <a:solidFill>
                        <a:srgbClr val="9CB9D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8" name="Group 71"/>
                    <p:cNvGrpSpPr/>
                    <p:nvPr/>
                  </p:nvGrpSpPr>
                  <p:grpSpPr>
                    <a:xfrm>
                      <a:off x="5548901" y="1268760"/>
                      <a:ext cx="3487806" cy="2971348"/>
                      <a:chOff x="5548900" y="1268760"/>
                      <a:chExt cx="3487807" cy="2971348"/>
                    </a:xfrm>
                  </p:grpSpPr>
                  <p:cxnSp>
                    <p:nvCxnSpPr>
                      <p:cNvPr id="191" name="Straight Arrow Connector 77"/>
                      <p:cNvCxnSpPr/>
                      <p:nvPr/>
                    </p:nvCxnSpPr>
                    <p:spPr>
                      <a:xfrm>
                        <a:off x="5814070" y="4011960"/>
                        <a:ext cx="2743200" cy="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477F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197" name="Straight Arrow Connector 78"/>
                      <p:cNvCxnSpPr/>
                      <p:nvPr/>
                    </p:nvCxnSpPr>
                    <p:spPr>
                      <a:xfrm flipV="1">
                        <a:off x="5814070" y="1268760"/>
                        <a:ext cx="0" cy="274320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00477F"/>
                        </a:solidFill>
                        <a:prstDash val="soli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198" name="Straight Connector 79"/>
                      <p:cNvCxnSpPr/>
                      <p:nvPr/>
                    </p:nvCxnSpPr>
                    <p:spPr>
                      <a:xfrm>
                        <a:off x="5814070" y="1268760"/>
                        <a:ext cx="2743200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9CB9D8"/>
                        </a:solidFill>
                        <a:prstDash val="dash"/>
                      </a:ln>
                      <a:effectLst/>
                    </p:spPr>
                  </p:cxnSp>
                  <p:cxnSp>
                    <p:nvCxnSpPr>
                      <p:cNvPr id="199" name="Straight Connector 80"/>
                      <p:cNvCxnSpPr/>
                      <p:nvPr/>
                    </p:nvCxnSpPr>
                    <p:spPr>
                      <a:xfrm>
                        <a:off x="5814070" y="2640360"/>
                        <a:ext cx="2743200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9CB9D8"/>
                        </a:solidFill>
                        <a:prstDash val="dash"/>
                      </a:ln>
                      <a:effectLst/>
                    </p:spPr>
                  </p:cxnSp>
                  <p:cxnSp>
                    <p:nvCxnSpPr>
                      <p:cNvPr id="200" name="Straight Connector 81"/>
                      <p:cNvCxnSpPr/>
                      <p:nvPr/>
                    </p:nvCxnSpPr>
                    <p:spPr>
                      <a:xfrm flipV="1">
                        <a:off x="7185670" y="1268760"/>
                        <a:ext cx="0" cy="274320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9CB9D8"/>
                        </a:solidFill>
                        <a:prstDash val="dash"/>
                      </a:ln>
                      <a:effectLst/>
                    </p:spPr>
                  </p:cxnSp>
                  <p:cxnSp>
                    <p:nvCxnSpPr>
                      <p:cNvPr id="201" name="Straight Connector 82"/>
                      <p:cNvCxnSpPr/>
                      <p:nvPr/>
                    </p:nvCxnSpPr>
                    <p:spPr>
                      <a:xfrm flipV="1">
                        <a:off x="8557270" y="1268760"/>
                        <a:ext cx="0" cy="274320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9CB9D8"/>
                        </a:solidFill>
                        <a:prstDash val="dash"/>
                      </a:ln>
                      <a:effectLst/>
                    </p:spPr>
                  </p:cxnSp>
                  <p:sp>
                    <p:nvSpPr>
                      <p:cNvPr id="202" name="TextBox 83"/>
                      <p:cNvSpPr txBox="1"/>
                      <p:nvPr/>
                    </p:nvSpPr>
                    <p:spPr>
                      <a:xfrm rot="16200000">
                        <a:off x="4910716" y="2549085"/>
                        <a:ext cx="1534619" cy="2582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050" b="0" i="0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cs typeface="+mn-cs"/>
                          </a:rPr>
                          <a:t>Satisfaction moyenne</a:t>
                        </a:r>
                      </a:p>
                    </p:txBody>
                  </p:sp>
                  <p:sp>
                    <p:nvSpPr>
                      <p:cNvPr id="204" name="TextBox 84"/>
                      <p:cNvSpPr txBox="1"/>
                      <p:nvPr/>
                    </p:nvSpPr>
                    <p:spPr>
                      <a:xfrm>
                        <a:off x="5973592" y="4005064"/>
                        <a:ext cx="3063115" cy="2350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cs typeface="+mn-cs"/>
                          </a:rPr>
                          <a:t>Perspectives de croissance du segment</a:t>
                        </a:r>
                      </a:p>
                    </p:txBody>
                  </p:sp>
                </p:grpSp>
                <p:sp>
                  <p:nvSpPr>
                    <p:cNvPr id="189" name="Oval 73"/>
                    <p:cNvSpPr/>
                    <p:nvPr/>
                  </p:nvSpPr>
                  <p:spPr>
                    <a:xfrm>
                      <a:off x="6980665" y="1787011"/>
                      <a:ext cx="234800" cy="234800"/>
                    </a:xfrm>
                    <a:prstGeom prst="ellipse">
                      <a:avLst/>
                    </a:prstGeom>
                    <a:solidFill>
                      <a:srgbClr val="C8E0A2"/>
                    </a:solidFill>
                    <a:ln w="25400" cap="flat" cmpd="sng" algn="ctr">
                      <a:solidFill>
                        <a:srgbClr val="C8E0A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0" name="Oval 74"/>
                    <p:cNvSpPr/>
                    <p:nvPr/>
                  </p:nvSpPr>
                  <p:spPr>
                    <a:xfrm>
                      <a:off x="6498861" y="1068251"/>
                      <a:ext cx="414813" cy="414813"/>
                    </a:xfrm>
                    <a:prstGeom prst="ellipse">
                      <a:avLst/>
                    </a:prstGeom>
                    <a:solidFill>
                      <a:srgbClr val="F4CA92"/>
                    </a:solidFill>
                    <a:ln w="25400" cap="flat" cmpd="sng" algn="ctr">
                      <a:solidFill>
                        <a:srgbClr val="F4CA9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85" name="TextBox 68"/>
                  <p:cNvSpPr txBox="1"/>
                  <p:nvPr/>
                </p:nvSpPr>
                <p:spPr>
                  <a:xfrm>
                    <a:off x="5215190" y="1070137"/>
                    <a:ext cx="458592" cy="308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cs typeface="+mn-cs"/>
                      </a:rPr>
                      <a:t>- -</a:t>
                    </a:r>
                  </a:p>
                </p:txBody>
              </p:sp>
            </p:grpSp>
            <p:sp>
              <p:nvSpPr>
                <p:cNvPr id="183" name="TextBox 56"/>
                <p:cNvSpPr txBox="1"/>
                <p:nvPr/>
              </p:nvSpPr>
              <p:spPr>
                <a:xfrm>
                  <a:off x="5215190" y="3997308"/>
                  <a:ext cx="458592" cy="308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uLnTx/>
                      <a:uFillTx/>
                      <a:cs typeface="+mn-cs"/>
                    </a:rPr>
                    <a:t>++</a:t>
                  </a:r>
                </a:p>
              </p:txBody>
            </p:sp>
          </p:grpSp>
          <p:sp>
            <p:nvSpPr>
              <p:cNvPr id="180" name="TextBox 52"/>
              <p:cNvSpPr txBox="1"/>
              <p:nvPr/>
            </p:nvSpPr>
            <p:spPr>
              <a:xfrm>
                <a:off x="1280593" y="4244447"/>
                <a:ext cx="458592" cy="27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+mn-cs"/>
                  </a:rPr>
                  <a:t>1%</a:t>
                </a:r>
              </a:p>
            </p:txBody>
          </p:sp>
          <p:sp>
            <p:nvSpPr>
              <p:cNvPr id="181" name="TextBox 53"/>
              <p:cNvSpPr txBox="1"/>
              <p:nvPr/>
            </p:nvSpPr>
            <p:spPr>
              <a:xfrm>
                <a:off x="4409488" y="4270069"/>
                <a:ext cx="458592" cy="27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+mn-cs"/>
                  </a:rPr>
                  <a:t>5%</a:t>
                </a:r>
              </a:p>
            </p:txBody>
          </p:sp>
        </p:grpSp>
        <p:sp>
          <p:nvSpPr>
            <p:cNvPr id="174" name="ZoneTexte 173"/>
            <p:cNvSpPr txBox="1"/>
            <p:nvPr/>
          </p:nvSpPr>
          <p:spPr>
            <a:xfrm>
              <a:off x="2160361" y="2945891"/>
              <a:ext cx="1173075" cy="42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cs"/>
                </a:rPr>
                <a:t>Voyageurs Loisirs</a:t>
              </a: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2582422" y="2255847"/>
              <a:ext cx="1173075" cy="42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cs"/>
                </a:rPr>
                <a:t>Cadres Sup’ Internationaux</a:t>
              </a:r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1194300" y="2531866"/>
              <a:ext cx="1173075" cy="42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cs"/>
                </a:rPr>
                <a:t>Familles Mondialisées</a:t>
              </a: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2160361" y="4532993"/>
              <a:ext cx="1173075" cy="42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cs"/>
                </a:rPr>
                <a:t>Seniors Mobiles</a:t>
              </a: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849277" y="2048833"/>
              <a:ext cx="1449093" cy="42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cs"/>
                </a:rPr>
                <a:t>Travailleurs Nomades</a:t>
              </a:r>
            </a:p>
          </p:txBody>
        </p:sp>
      </p:grpSp>
      <p:sp>
        <p:nvSpPr>
          <p:cNvPr id="335" name="ZoneTexte 334"/>
          <p:cNvSpPr txBox="1"/>
          <p:nvPr/>
        </p:nvSpPr>
        <p:spPr>
          <a:xfrm>
            <a:off x="8454105" y="14689509"/>
            <a:ext cx="137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4,5/6</a:t>
            </a:r>
          </a:p>
          <a:p>
            <a:r>
              <a:rPr lang="fr-FR" sz="900" dirty="0"/>
              <a:t>d</a:t>
            </a:r>
            <a:r>
              <a:rPr lang="fr-FR" sz="900" dirty="0" smtClean="0"/>
              <a:t>e moyenne globale de satisfaction   </a:t>
            </a:r>
          </a:p>
        </p:txBody>
      </p:sp>
      <p:sp>
        <p:nvSpPr>
          <p:cNvPr id="338" name="ZoneTexte 337"/>
          <p:cNvSpPr txBox="1"/>
          <p:nvPr/>
        </p:nvSpPr>
        <p:spPr>
          <a:xfrm>
            <a:off x="8438910" y="15265573"/>
            <a:ext cx="1591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 rendre à l’aéroport</a:t>
            </a:r>
          </a:p>
          <a:p>
            <a:r>
              <a:rPr lang="fr-FR" sz="900" dirty="0" smtClean="0"/>
              <a:t>Contrôle de sécurité</a:t>
            </a:r>
          </a:p>
          <a:p>
            <a:r>
              <a:rPr lang="fr-FR" sz="900" dirty="0" smtClean="0"/>
              <a:t>Récupérer ses bagages</a:t>
            </a:r>
          </a:p>
        </p:txBody>
      </p:sp>
      <p:sp>
        <p:nvSpPr>
          <p:cNvPr id="339" name="ZoneTexte 338"/>
          <p:cNvSpPr txBox="1"/>
          <p:nvPr/>
        </p:nvSpPr>
        <p:spPr>
          <a:xfrm>
            <a:off x="8450649" y="15826779"/>
            <a:ext cx="141283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66"/>
                </a:solidFill>
              </a:rPr>
              <a:t>Seniors mobiles </a:t>
            </a:r>
          </a:p>
          <a:p>
            <a:r>
              <a:rPr lang="fr-FR" sz="900" dirty="0" smtClean="0"/>
              <a:t>+ satisfaits que les autres tribus</a:t>
            </a:r>
          </a:p>
          <a:p>
            <a:r>
              <a:rPr lang="fr-FR" sz="1000" b="1" dirty="0" smtClean="0">
                <a:solidFill>
                  <a:schemeClr val="tx2"/>
                </a:solidFill>
              </a:rPr>
              <a:t>Cadres Sup</a:t>
            </a:r>
            <a:r>
              <a:rPr lang="fr-FR" sz="1000" dirty="0" smtClean="0">
                <a:solidFill>
                  <a:schemeClr val="tx2"/>
                </a:solidFill>
              </a:rPr>
              <a:t>’ </a:t>
            </a:r>
            <a:r>
              <a:rPr lang="fr-FR" sz="1000" dirty="0" smtClean="0"/>
              <a:t>et </a:t>
            </a:r>
            <a:r>
              <a:rPr lang="fr-FR" sz="1000" b="1" dirty="0" smtClean="0">
                <a:solidFill>
                  <a:schemeClr val="accent6">
                    <a:lumMod val="75000"/>
                  </a:schemeClr>
                </a:solidFill>
              </a:rPr>
              <a:t>Travailleurs nomades </a:t>
            </a:r>
            <a:r>
              <a:rPr lang="fr-FR" sz="900" dirty="0" smtClean="0"/>
              <a:t>nettement - satisfaits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89" y="1368953"/>
            <a:ext cx="426304" cy="471178"/>
          </a:xfrm>
          <a:prstGeom prst="rect">
            <a:avLst/>
          </a:prstGeom>
        </p:spPr>
      </p:pic>
      <p:sp>
        <p:nvSpPr>
          <p:cNvPr id="126" name="ZoneTexte 125"/>
          <p:cNvSpPr txBox="1"/>
          <p:nvPr/>
        </p:nvSpPr>
        <p:spPr>
          <a:xfrm>
            <a:off x="1004580" y="1458851"/>
            <a:ext cx="93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Tribus</a:t>
            </a:r>
            <a:endParaRPr lang="fr-FR" sz="1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88" y="1392282"/>
            <a:ext cx="472401" cy="472401"/>
          </a:xfrm>
          <a:prstGeom prst="rect">
            <a:avLst/>
          </a:prstGeom>
        </p:spPr>
      </p:pic>
      <p:pic>
        <p:nvPicPr>
          <p:cNvPr id="128" name="Image 127" descr="Cadres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01" y="9923839"/>
            <a:ext cx="216000" cy="497956"/>
          </a:xfrm>
          <a:prstGeom prst="rect">
            <a:avLst/>
          </a:prstGeom>
        </p:spPr>
      </p:pic>
      <p:pic>
        <p:nvPicPr>
          <p:cNvPr id="129" name="Image 128" descr="famille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78" y="10655317"/>
            <a:ext cx="396911" cy="448144"/>
          </a:xfrm>
          <a:prstGeom prst="rect">
            <a:avLst/>
          </a:prstGeom>
        </p:spPr>
      </p:pic>
      <p:pic>
        <p:nvPicPr>
          <p:cNvPr id="130" name="Image 129" descr="Voyageu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33" y="9001327"/>
            <a:ext cx="240068" cy="559577"/>
          </a:xfrm>
          <a:prstGeom prst="rect">
            <a:avLst/>
          </a:prstGeom>
        </p:spPr>
      </p:pic>
      <p:sp>
        <p:nvSpPr>
          <p:cNvPr id="131" name="ZoneTexte 130"/>
          <p:cNvSpPr txBox="1"/>
          <p:nvPr/>
        </p:nvSpPr>
        <p:spPr>
          <a:xfrm>
            <a:off x="3456854" y="8439165"/>
            <a:ext cx="6231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Trois tribus ressortent comme étant porteuses de valeur pour le hub de demain :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3882663" y="8977762"/>
            <a:ext cx="521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</a:t>
            </a:r>
            <a:r>
              <a:rPr lang="fr-FR" sz="1200" b="1" dirty="0" smtClean="0">
                <a:solidFill>
                  <a:srgbClr val="CC3399"/>
                </a:solidFill>
              </a:rPr>
              <a:t> voyageurs loisirs </a:t>
            </a:r>
            <a:r>
              <a:rPr lang="fr-FR" sz="1200" dirty="0" smtClean="0"/>
              <a:t>sont ceux qui présentent les plus importantes perspectives de croissance à l’horizon 2030, tant en terme de satisfaction que de marché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958527" y="10755217"/>
            <a:ext cx="525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</a:t>
            </a: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familles mondialisées</a:t>
            </a:r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91" y="14850211"/>
            <a:ext cx="214458" cy="216000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01" y="16157784"/>
            <a:ext cx="316792" cy="163837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17" y="15414025"/>
            <a:ext cx="216000" cy="216000"/>
          </a:xfrm>
          <a:prstGeom prst="rect">
            <a:avLst/>
          </a:prstGeom>
        </p:spPr>
      </p:pic>
      <p:pic>
        <p:nvPicPr>
          <p:cNvPr id="160" name="Image 159" descr="famille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48" y="18998446"/>
            <a:ext cx="480884" cy="542956"/>
          </a:xfrm>
          <a:prstGeom prst="rect">
            <a:avLst/>
          </a:prstGeom>
        </p:spPr>
      </p:pic>
      <p:pic>
        <p:nvPicPr>
          <p:cNvPr id="161" name="Image 160" descr="Voyageu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47" y="18957054"/>
            <a:ext cx="268453" cy="625740"/>
          </a:xfrm>
          <a:prstGeom prst="rect">
            <a:avLst/>
          </a:prstGeom>
        </p:spPr>
      </p:pic>
      <p:pic>
        <p:nvPicPr>
          <p:cNvPr id="163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5939" y="18695844"/>
            <a:ext cx="1887119" cy="1253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4" name="ZoneTexte 163"/>
          <p:cNvSpPr txBox="1"/>
          <p:nvPr/>
        </p:nvSpPr>
        <p:spPr>
          <a:xfrm>
            <a:off x="3087462" y="18695844"/>
            <a:ext cx="278917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Le site et l’application mobile </a:t>
            </a:r>
            <a:r>
              <a:rPr lang="fr-FR" sz="1000" b="1" dirty="0">
                <a:solidFill>
                  <a:schemeClr val="tx2"/>
                </a:solidFill>
              </a:rPr>
              <a:t>Rome2Rio</a:t>
            </a:r>
            <a:r>
              <a:rPr lang="fr-FR" sz="1000" dirty="0"/>
              <a:t>, connecté à de nombreuses bases de données, proposent </a:t>
            </a:r>
            <a:r>
              <a:rPr lang="fr-FR" sz="1000" b="1" dirty="0">
                <a:solidFill>
                  <a:schemeClr val="tx2"/>
                </a:solidFill>
              </a:rPr>
              <a:t>différentes possibilités de trajet</a:t>
            </a:r>
            <a:r>
              <a:rPr lang="fr-FR" sz="1000" dirty="0">
                <a:solidFill>
                  <a:schemeClr val="tx2"/>
                </a:solidFill>
              </a:rPr>
              <a:t> </a:t>
            </a:r>
            <a:r>
              <a:rPr lang="fr-FR" sz="1000" dirty="0"/>
              <a:t>pour se rendre d’un point A à un point B.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Ce type de solution permet de grandement simplifier la </a:t>
            </a:r>
            <a:r>
              <a:rPr lang="fr-FR" sz="1000" b="1" dirty="0">
                <a:solidFill>
                  <a:schemeClr val="tx2"/>
                </a:solidFill>
              </a:rPr>
              <a:t>multi-modalité</a:t>
            </a:r>
            <a:r>
              <a:rPr lang="fr-FR" sz="1000" dirty="0"/>
              <a:t>, tant pour se rendre dans le hub que pour en sortir.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28" y="18513011"/>
            <a:ext cx="2051052" cy="149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7839088" y="17992585"/>
            <a:ext cx="204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D’après </a:t>
            </a:r>
            <a:r>
              <a:rPr lang="fr-FR" sz="9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taux d’insatisfaction </a:t>
            </a:r>
            <a:r>
              <a:rPr lang="fr-FR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étape et </a:t>
            </a:r>
            <a:r>
              <a:rPr lang="fr-FR" sz="9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besoins spécifiques</a:t>
            </a:r>
            <a:endParaRPr lang="fr-FR" sz="9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6" name="Ellipse 255"/>
          <p:cNvSpPr/>
          <p:nvPr/>
        </p:nvSpPr>
        <p:spPr>
          <a:xfrm>
            <a:off x="7846733" y="3242885"/>
            <a:ext cx="1942520" cy="972000"/>
          </a:xfrm>
          <a:prstGeom prst="ellipse">
            <a:avLst/>
          </a:prstGeom>
          <a:solidFill>
            <a:srgbClr val="D6DCE4"/>
          </a:solidFill>
          <a:ln w="12700">
            <a:solidFill>
              <a:srgbClr val="CC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3-4%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milliards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personnes en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Ellipse 257"/>
          <p:cNvSpPr/>
          <p:nvPr/>
        </p:nvSpPr>
        <p:spPr>
          <a:xfrm>
            <a:off x="7776616" y="4367551"/>
            <a:ext cx="2012637" cy="972000"/>
          </a:xfrm>
          <a:prstGeom prst="ellipse">
            <a:avLst/>
          </a:prstGeom>
          <a:solidFill>
            <a:srgbClr val="D6DCE4"/>
          </a:solidFill>
          <a:ln w="127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2,8%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 millions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personnes en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7776616" y="5478614"/>
            <a:ext cx="2012637" cy="972000"/>
          </a:xfrm>
          <a:prstGeom prst="ellipse">
            <a:avLst/>
          </a:prstGeom>
          <a:solidFill>
            <a:srgbClr val="D6DCE4"/>
          </a:solidFill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altLang="zh-CN" sz="1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 qu’en France :</a:t>
            </a: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+ 2,3%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 millions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personnes en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7860196" y="6699165"/>
            <a:ext cx="1929057" cy="972000"/>
          </a:xfrm>
          <a:prstGeom prst="ellipse">
            <a:avLst/>
          </a:prstGeom>
          <a:solidFill>
            <a:srgbClr val="D6DCE4"/>
          </a:solidFill>
          <a:ln w="127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/an</a:t>
            </a: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1680 milliards </a:t>
            </a:r>
            <a:r>
              <a:rPr lang="fr-FR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$ en 2030</a:t>
            </a:r>
            <a:endParaRPr lang="fr-F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4461" y="2310742"/>
            <a:ext cx="1470923" cy="400110"/>
          </a:xfrm>
          <a:prstGeom prst="rect">
            <a:avLst/>
          </a:prstGeom>
          <a:solidFill>
            <a:srgbClr val="D6DCE4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Voyageurs de plus de 65 ans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32717" y="2232154"/>
            <a:ext cx="2572956" cy="601255"/>
          </a:xfrm>
          <a:prstGeom prst="rect">
            <a:avLst/>
          </a:prstGeom>
          <a:solidFill>
            <a:srgbClr val="D6DCE4"/>
          </a:solidFill>
          <a:ln w="12700">
            <a:solidFill>
              <a:srgbClr val="FF0066"/>
            </a:solidFill>
            <a:prstDash val="sysDash"/>
          </a:ln>
        </p:spPr>
        <p:txBody>
          <a:bodyPr wrap="square" lIns="144000" tIns="468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Vieillissement de la population mondiale </a:t>
            </a:r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Amélioration </a:t>
            </a:r>
            <a:r>
              <a:rPr lang="fr-FR" sz="1000" dirty="0"/>
              <a:t>de la qualité de vie</a:t>
            </a:r>
          </a:p>
        </p:txBody>
      </p:sp>
      <p:sp>
        <p:nvSpPr>
          <p:cNvPr id="27" name="Ellipse 26"/>
          <p:cNvSpPr/>
          <p:nvPr/>
        </p:nvSpPr>
        <p:spPr>
          <a:xfrm>
            <a:off x="2359286" y="2447457"/>
            <a:ext cx="216000" cy="21544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Ellipse 262"/>
          <p:cNvSpPr/>
          <p:nvPr/>
        </p:nvSpPr>
        <p:spPr>
          <a:xfrm>
            <a:off x="4248224" y="2438995"/>
            <a:ext cx="216000" cy="215444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Flèche droite 1023"/>
          <p:cNvSpPr/>
          <p:nvPr/>
        </p:nvSpPr>
        <p:spPr>
          <a:xfrm>
            <a:off x="7421785" y="2142612"/>
            <a:ext cx="172229" cy="768294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5" name="Image 10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22" y="4734410"/>
            <a:ext cx="230400" cy="230400"/>
          </a:xfrm>
          <a:prstGeom prst="rect">
            <a:avLst/>
          </a:prstGeom>
        </p:spPr>
      </p:pic>
      <p:sp>
        <p:nvSpPr>
          <p:cNvPr id="274" name="ZoneTexte 273"/>
          <p:cNvSpPr txBox="1"/>
          <p:nvPr/>
        </p:nvSpPr>
        <p:spPr>
          <a:xfrm>
            <a:off x="4627598" y="5664532"/>
            <a:ext cx="2572954" cy="626701"/>
          </a:xfrm>
          <a:prstGeom prst="rect">
            <a:avLst/>
          </a:prstGeom>
          <a:solidFill>
            <a:srgbClr val="D6DCE4"/>
          </a:solidFill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lIns="144000" tIns="72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Amélioration de la qualité des infrastructures de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Réduction des temps de </a:t>
            </a:r>
            <a:r>
              <a:rPr lang="fr-FR" sz="1000" dirty="0" smtClean="0"/>
              <a:t>trajets</a:t>
            </a:r>
            <a:endParaRPr lang="fr-FR" sz="1000" dirty="0"/>
          </a:p>
        </p:txBody>
      </p:sp>
      <p:pic>
        <p:nvPicPr>
          <p:cNvPr id="1033" name="Image 1032"/>
          <p:cNvPicPr>
            <a:picLocks noChangeAspect="1"/>
          </p:cNvPicPr>
          <p:nvPr/>
        </p:nvPicPr>
        <p:blipFill>
          <a:blip r:embed="rId2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1" y="6026264"/>
            <a:ext cx="230400" cy="230400"/>
          </a:xfrm>
          <a:prstGeom prst="rect">
            <a:avLst/>
          </a:prstGeom>
        </p:spPr>
      </p:pic>
      <p:pic>
        <p:nvPicPr>
          <p:cNvPr id="275" name="Image 27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1" y="6897754"/>
            <a:ext cx="230400" cy="230400"/>
          </a:xfrm>
          <a:prstGeom prst="rect">
            <a:avLst/>
          </a:prstGeom>
        </p:spPr>
      </p:pic>
      <p:pic>
        <p:nvPicPr>
          <p:cNvPr id="277" name="Image 27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1" y="7232398"/>
            <a:ext cx="230400" cy="230400"/>
          </a:xfrm>
          <a:prstGeom prst="rect">
            <a:avLst/>
          </a:prstGeom>
        </p:spPr>
      </p:pic>
      <p:pic>
        <p:nvPicPr>
          <p:cNvPr id="278" name="Image 27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89" y="3612833"/>
            <a:ext cx="230400" cy="230400"/>
          </a:xfrm>
          <a:prstGeom prst="rect">
            <a:avLst/>
          </a:prstGeom>
        </p:spPr>
      </p:pic>
      <p:pic>
        <p:nvPicPr>
          <p:cNvPr id="1034" name="Image 10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88" y="2278930"/>
            <a:ext cx="151872" cy="253306"/>
          </a:xfrm>
          <a:prstGeom prst="rect">
            <a:avLst/>
          </a:prstGeom>
        </p:spPr>
      </p:pic>
      <p:pic>
        <p:nvPicPr>
          <p:cNvPr id="1035" name="Image 103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43" y="2575440"/>
            <a:ext cx="229762" cy="229762"/>
          </a:xfrm>
          <a:prstGeom prst="rect">
            <a:avLst/>
          </a:prstGeom>
        </p:spPr>
      </p:pic>
      <p:pic>
        <p:nvPicPr>
          <p:cNvPr id="279" name="Image 27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1" y="5736989"/>
            <a:ext cx="230400" cy="230400"/>
          </a:xfrm>
          <a:prstGeom prst="rect">
            <a:avLst/>
          </a:prstGeom>
        </p:spPr>
      </p:pic>
      <p:sp>
        <p:nvSpPr>
          <p:cNvPr id="287" name="Ellipse 286"/>
          <p:cNvSpPr/>
          <p:nvPr/>
        </p:nvSpPr>
        <p:spPr>
          <a:xfrm>
            <a:off x="2368853" y="3639727"/>
            <a:ext cx="216000" cy="215444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8" name="Ellipse 287"/>
          <p:cNvSpPr/>
          <p:nvPr/>
        </p:nvSpPr>
        <p:spPr>
          <a:xfrm>
            <a:off x="4274882" y="3630113"/>
            <a:ext cx="216000" cy="215444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Flèche droite 288"/>
          <p:cNvSpPr/>
          <p:nvPr/>
        </p:nvSpPr>
        <p:spPr>
          <a:xfrm>
            <a:off x="7448443" y="3363302"/>
            <a:ext cx="172229" cy="768294"/>
          </a:xfrm>
          <a:prstGeom prst="rightArrow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0" name="Ellipse 289"/>
          <p:cNvSpPr/>
          <p:nvPr/>
        </p:nvSpPr>
        <p:spPr>
          <a:xfrm>
            <a:off x="2350156" y="4745829"/>
            <a:ext cx="216000" cy="2154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Ellipse 290"/>
          <p:cNvSpPr/>
          <p:nvPr/>
        </p:nvSpPr>
        <p:spPr>
          <a:xfrm>
            <a:off x="4274882" y="4741756"/>
            <a:ext cx="216000" cy="2154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2" name="Flèche droite 291"/>
          <p:cNvSpPr/>
          <p:nvPr/>
        </p:nvSpPr>
        <p:spPr>
          <a:xfrm>
            <a:off x="7448443" y="4465461"/>
            <a:ext cx="172229" cy="7682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Ellipse 294"/>
          <p:cNvSpPr/>
          <p:nvPr/>
        </p:nvSpPr>
        <p:spPr>
          <a:xfrm>
            <a:off x="2359286" y="5836029"/>
            <a:ext cx="216000" cy="215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Ellipse 295"/>
          <p:cNvSpPr/>
          <p:nvPr/>
        </p:nvSpPr>
        <p:spPr>
          <a:xfrm>
            <a:off x="4274882" y="5828383"/>
            <a:ext cx="216000" cy="2154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Flèche droite 296"/>
          <p:cNvSpPr/>
          <p:nvPr/>
        </p:nvSpPr>
        <p:spPr>
          <a:xfrm>
            <a:off x="7448443" y="5552088"/>
            <a:ext cx="172229" cy="7682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8" name="Ellipse 297"/>
          <p:cNvSpPr/>
          <p:nvPr/>
        </p:nvSpPr>
        <p:spPr>
          <a:xfrm>
            <a:off x="2359597" y="7077425"/>
            <a:ext cx="216000" cy="2154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Ellipse 298"/>
          <p:cNvSpPr/>
          <p:nvPr/>
        </p:nvSpPr>
        <p:spPr>
          <a:xfrm>
            <a:off x="4286810" y="7077946"/>
            <a:ext cx="216000" cy="2154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0" name="Flèche droite 299"/>
          <p:cNvSpPr/>
          <p:nvPr/>
        </p:nvSpPr>
        <p:spPr>
          <a:xfrm>
            <a:off x="7460371" y="6801651"/>
            <a:ext cx="172229" cy="76829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/>
          <p:cNvSpPr/>
          <p:nvPr/>
        </p:nvSpPr>
        <p:spPr>
          <a:xfrm>
            <a:off x="221961" y="17250925"/>
            <a:ext cx="9658123" cy="374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&gt; </a:t>
            </a:r>
            <a:r>
              <a:rPr lang="fr-FR" sz="1500" b="1" dirty="0" smtClean="0"/>
              <a:t>AU SEIN </a:t>
            </a:r>
            <a:r>
              <a:rPr lang="fr-FR" sz="1500" b="1" dirty="0"/>
              <a:t>DES HUBS AÉRIENS, L’INNOVATION </a:t>
            </a:r>
            <a:r>
              <a:rPr lang="fr-FR" sz="1500" b="1" dirty="0" smtClean="0"/>
              <a:t>A DÉJÀ DÉCOLLÉ</a:t>
            </a:r>
            <a:endParaRPr lang="fr-FR" sz="1500" b="1" dirty="0"/>
          </a:p>
        </p:txBody>
      </p:sp>
      <p:sp>
        <p:nvSpPr>
          <p:cNvPr id="264" name="AutoShape 23"/>
          <p:cNvSpPr>
            <a:spLocks noChangeArrowheads="1"/>
          </p:cNvSpPr>
          <p:nvPr/>
        </p:nvSpPr>
        <p:spPr bwMode="auto">
          <a:xfrm rot="5400000">
            <a:off x="5821490" y="13016287"/>
            <a:ext cx="1656000" cy="144000"/>
          </a:xfrm>
          <a:prstGeom prst="triangle">
            <a:avLst>
              <a:gd name="adj" fmla="val 50000"/>
            </a:avLst>
          </a:prstGeom>
          <a:solidFill>
            <a:srgbClr val="00477F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rot="10800000"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285" name="AutoShape 23"/>
          <p:cNvSpPr>
            <a:spLocks noChangeArrowheads="1"/>
          </p:cNvSpPr>
          <p:nvPr/>
        </p:nvSpPr>
        <p:spPr bwMode="auto">
          <a:xfrm rot="5400000">
            <a:off x="7152048" y="15655067"/>
            <a:ext cx="1944000" cy="118800"/>
          </a:xfrm>
          <a:prstGeom prst="triangle">
            <a:avLst>
              <a:gd name="adj" fmla="val 50000"/>
            </a:avLst>
          </a:prstGeom>
          <a:solidFill>
            <a:srgbClr val="00477F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rot="10800000" vert="ea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</a:endParaRPr>
          </a:p>
        </p:txBody>
      </p:sp>
      <p:sp>
        <p:nvSpPr>
          <p:cNvPr id="1040" name="Rectangle à coins arrondis 1039"/>
          <p:cNvSpPr/>
          <p:nvPr/>
        </p:nvSpPr>
        <p:spPr>
          <a:xfrm>
            <a:off x="543823" y="18492722"/>
            <a:ext cx="9237785" cy="158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266679" y="18956325"/>
            <a:ext cx="612000" cy="612000"/>
            <a:chOff x="513891" y="19200777"/>
            <a:chExt cx="612000" cy="612000"/>
          </a:xfrm>
        </p:grpSpPr>
        <p:sp>
          <p:nvSpPr>
            <p:cNvPr id="373" name="Oval 34"/>
            <p:cNvSpPr/>
            <p:nvPr/>
          </p:nvSpPr>
          <p:spPr>
            <a:xfrm>
              <a:off x="513891" y="19200777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4" name="Picture 17"/>
            <p:cNvPicPr>
              <a:picLocks noChangeAspect="1"/>
            </p:cNvPicPr>
            <p:nvPr/>
          </p:nvPicPr>
          <p:blipFill>
            <a:blip r:embed="rId30" cstate="print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" y="19343750"/>
              <a:ext cx="382206" cy="326053"/>
            </a:xfrm>
            <a:prstGeom prst="rect">
              <a:avLst/>
            </a:prstGeom>
          </p:spPr>
        </p:pic>
      </p:grpSp>
      <p:sp>
        <p:nvSpPr>
          <p:cNvPr id="385" name="TextBox 83"/>
          <p:cNvSpPr txBox="1"/>
          <p:nvPr/>
        </p:nvSpPr>
        <p:spPr>
          <a:xfrm>
            <a:off x="943052" y="18361917"/>
            <a:ext cx="32621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Rome2Rio, calculateur d’itinéraire multimodal</a:t>
            </a:r>
          </a:p>
        </p:txBody>
      </p:sp>
      <p:sp>
        <p:nvSpPr>
          <p:cNvPr id="270" name="Rectangle à coins arrondis 269"/>
          <p:cNvSpPr/>
          <p:nvPr/>
        </p:nvSpPr>
        <p:spPr>
          <a:xfrm>
            <a:off x="543823" y="20306309"/>
            <a:ext cx="9237785" cy="158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TextBox 83"/>
          <p:cNvSpPr txBox="1"/>
          <p:nvPr/>
        </p:nvSpPr>
        <p:spPr>
          <a:xfrm>
            <a:off x="943052" y="20175504"/>
            <a:ext cx="32621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Check-in à distance</a:t>
            </a:r>
          </a:p>
        </p:txBody>
      </p:sp>
      <p:grpSp>
        <p:nvGrpSpPr>
          <p:cNvPr id="302" name="Groupe 301"/>
          <p:cNvGrpSpPr/>
          <p:nvPr/>
        </p:nvGrpSpPr>
        <p:grpSpPr>
          <a:xfrm>
            <a:off x="266679" y="20474329"/>
            <a:ext cx="612000" cy="612000"/>
            <a:chOff x="367750" y="20126181"/>
            <a:chExt cx="612000" cy="612000"/>
          </a:xfrm>
        </p:grpSpPr>
        <p:sp>
          <p:nvSpPr>
            <p:cNvPr id="303" name="Oval 46"/>
            <p:cNvSpPr/>
            <p:nvPr/>
          </p:nvSpPr>
          <p:spPr>
            <a:xfrm>
              <a:off x="367750" y="20126181"/>
              <a:ext cx="612000" cy="612000"/>
            </a:xfrm>
            <a:prstGeom prst="ellipse">
              <a:avLst/>
            </a:prstGeom>
            <a:solidFill>
              <a:srgbClr val="9CB9D8">
                <a:lumMod val="40000"/>
                <a:lumOff val="60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</a:t>
              </a:r>
            </a:p>
          </p:txBody>
        </p:sp>
        <p:pic>
          <p:nvPicPr>
            <p:cNvPr id="304" name="Image 303" descr="Enregistrement.png"/>
            <p:cNvPicPr>
              <a:picLocks noChangeAspect="1"/>
            </p:cNvPicPr>
            <p:nvPr/>
          </p:nvPicPr>
          <p:blipFill>
            <a:blip r:embed="rId31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08" y="20200873"/>
              <a:ext cx="300075" cy="462615"/>
            </a:xfrm>
            <a:prstGeom prst="rect">
              <a:avLst/>
            </a:prstGeom>
          </p:spPr>
        </p:pic>
      </p:grpSp>
      <p:pic>
        <p:nvPicPr>
          <p:cNvPr id="305" name="Image 30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6483" y="20512226"/>
            <a:ext cx="1911905" cy="1269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6" name="ZoneTexte 305"/>
          <p:cNvSpPr txBox="1"/>
          <p:nvPr/>
        </p:nvSpPr>
        <p:spPr>
          <a:xfrm>
            <a:off x="3090084" y="20522974"/>
            <a:ext cx="300233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 smtClean="0"/>
              <a:t>Des bornes d’enregistrement installées dans des hôtels à Abou </a:t>
            </a:r>
            <a:r>
              <a:rPr lang="fr-FR" sz="1000" dirty="0" err="1" smtClean="0"/>
              <a:t>Dabi</a:t>
            </a:r>
            <a:r>
              <a:rPr lang="fr-FR" sz="1000" dirty="0" smtClean="0"/>
              <a:t> permettent </a:t>
            </a:r>
            <a:r>
              <a:rPr lang="fr-FR" sz="1000" dirty="0"/>
              <a:t>aux voyageurs de </a:t>
            </a:r>
            <a:r>
              <a:rPr lang="fr-FR" sz="1000" b="1" dirty="0">
                <a:solidFill>
                  <a:schemeClr val="tx2"/>
                </a:solidFill>
              </a:rPr>
              <a:t>s’enregistrer et d’imprimer leur carte d’embarquement </a:t>
            </a:r>
            <a:r>
              <a:rPr lang="fr-FR" sz="1000" b="1" dirty="0" smtClean="0">
                <a:solidFill>
                  <a:schemeClr val="tx2"/>
                </a:solidFill>
              </a:rPr>
              <a:t>directement</a:t>
            </a:r>
            <a:endParaRPr lang="fr-FR" sz="1000" dirty="0" smtClean="0"/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Dans le centre d’affaires d’Abu Dhabi, 13 compagnies aériennes proposent déjà de </a:t>
            </a:r>
            <a:r>
              <a:rPr lang="fr-FR" sz="1000" b="1" dirty="0">
                <a:solidFill>
                  <a:schemeClr val="tx2"/>
                </a:solidFill>
              </a:rPr>
              <a:t>s’enregistrer en avance et de laisser ses </a:t>
            </a:r>
            <a:r>
              <a:rPr lang="fr-FR" sz="1000" b="1" dirty="0" smtClean="0">
                <a:solidFill>
                  <a:schemeClr val="tx2"/>
                </a:solidFill>
              </a:rPr>
              <a:t>bagages</a:t>
            </a:r>
            <a:endParaRPr lang="fr-FR" sz="1000" dirty="0"/>
          </a:p>
        </p:txBody>
      </p:sp>
      <p:pic>
        <p:nvPicPr>
          <p:cNvPr id="307" name="Picture 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04" y="20371543"/>
            <a:ext cx="1941541" cy="145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Image 307" descr="famille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57" y="21218489"/>
            <a:ext cx="396911" cy="448144"/>
          </a:xfrm>
          <a:prstGeom prst="rect">
            <a:avLst/>
          </a:prstGeom>
        </p:spPr>
      </p:pic>
      <p:pic>
        <p:nvPicPr>
          <p:cNvPr id="309" name="Image 308" descr="Voyageu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6" y="21147004"/>
            <a:ext cx="240068" cy="559577"/>
          </a:xfrm>
          <a:prstGeom prst="rect">
            <a:avLst/>
          </a:prstGeom>
        </p:spPr>
      </p:pic>
      <p:pic>
        <p:nvPicPr>
          <p:cNvPr id="310" name="Image 309" descr="Cadres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90" y="20610001"/>
            <a:ext cx="216000" cy="497956"/>
          </a:xfrm>
          <a:prstGeom prst="rect">
            <a:avLst/>
          </a:prstGeom>
        </p:spPr>
      </p:pic>
      <p:pic>
        <p:nvPicPr>
          <p:cNvPr id="311" name="Image 310" descr="commuter.png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25" y="20548844"/>
            <a:ext cx="349274" cy="559113"/>
          </a:xfrm>
          <a:prstGeom prst="rect">
            <a:avLst/>
          </a:prstGeom>
        </p:spPr>
      </p:pic>
      <p:sp>
        <p:nvSpPr>
          <p:cNvPr id="312" name="Rectangle à coins arrondis 311"/>
          <p:cNvSpPr/>
          <p:nvPr/>
        </p:nvSpPr>
        <p:spPr>
          <a:xfrm>
            <a:off x="534675" y="22118922"/>
            <a:ext cx="9245430" cy="158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TextBox 83"/>
          <p:cNvSpPr txBox="1"/>
          <p:nvPr/>
        </p:nvSpPr>
        <p:spPr>
          <a:xfrm>
            <a:off x="894633" y="21988117"/>
            <a:ext cx="32621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Scanners haute-technologie</a:t>
            </a:r>
          </a:p>
        </p:txBody>
      </p:sp>
      <p:sp>
        <p:nvSpPr>
          <p:cNvPr id="318" name="ZoneTexte 317"/>
          <p:cNvSpPr txBox="1"/>
          <p:nvPr/>
        </p:nvSpPr>
        <p:spPr>
          <a:xfrm>
            <a:off x="3067158" y="22361213"/>
            <a:ext cx="303557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4889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Testés lors de la coupe du monde du Brésil (dispositif </a:t>
            </a:r>
            <a:r>
              <a:rPr lang="fr-FR" sz="1000" dirty="0" err="1"/>
              <a:t>Qylatron</a:t>
            </a:r>
            <a:r>
              <a:rPr lang="fr-FR" sz="1000" dirty="0"/>
              <a:t>) ou à l’aéroport d’Oslo de </a:t>
            </a:r>
            <a:r>
              <a:rPr lang="fr-FR" sz="1000" b="1" dirty="0">
                <a:solidFill>
                  <a:schemeClr val="tx2"/>
                </a:solidFill>
              </a:rPr>
              <a:t>nouveaux scanners pour le passage de la sécurité</a:t>
            </a:r>
            <a:r>
              <a:rPr lang="fr-FR" sz="1000" dirty="0"/>
              <a:t> sont en train de voir le </a:t>
            </a:r>
            <a:r>
              <a:rPr lang="fr-FR" sz="1000" dirty="0" smtClean="0"/>
              <a:t>jour</a:t>
            </a:r>
            <a:endParaRPr lang="fr-FR" sz="1000" dirty="0"/>
          </a:p>
          <a:p>
            <a:pPr marL="171450" lvl="1" indent="-171450" defTabSz="4889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L’objectif est à la fois d’</a:t>
            </a:r>
            <a:r>
              <a:rPr lang="fr-FR" sz="1000" b="1" dirty="0">
                <a:solidFill>
                  <a:schemeClr val="tx2"/>
                </a:solidFill>
              </a:rPr>
              <a:t>améliorer le niveau de sécurité</a:t>
            </a:r>
            <a:r>
              <a:rPr lang="fr-FR" sz="1000" dirty="0"/>
              <a:t>, mais aussi de proposer une méthode de passage de la sécurité qui soit </a:t>
            </a:r>
            <a:r>
              <a:rPr lang="fr-FR" sz="1000" b="1" dirty="0">
                <a:solidFill>
                  <a:schemeClr val="tx2"/>
                </a:solidFill>
              </a:rPr>
              <a:t>moins intrusive </a:t>
            </a:r>
            <a:r>
              <a:rPr lang="fr-FR" sz="1000" dirty="0"/>
              <a:t>pour les passagers, et </a:t>
            </a:r>
            <a:r>
              <a:rPr lang="fr-FR" sz="1000" b="1" dirty="0">
                <a:solidFill>
                  <a:schemeClr val="tx2"/>
                </a:solidFill>
              </a:rPr>
              <a:t>plus </a:t>
            </a:r>
            <a:r>
              <a:rPr lang="fr-FR" sz="1000" b="1" dirty="0" smtClean="0">
                <a:solidFill>
                  <a:schemeClr val="tx2"/>
                </a:solidFill>
              </a:rPr>
              <a:t>fluide</a:t>
            </a:r>
            <a:endParaRPr lang="fr-FR" sz="1000" b="1" dirty="0">
              <a:solidFill>
                <a:schemeClr val="tx2"/>
              </a:solidFill>
            </a:endParaRPr>
          </a:p>
        </p:txBody>
      </p:sp>
      <p:grpSp>
        <p:nvGrpSpPr>
          <p:cNvPr id="324" name="Groupe 323"/>
          <p:cNvGrpSpPr/>
          <p:nvPr/>
        </p:nvGrpSpPr>
        <p:grpSpPr>
          <a:xfrm>
            <a:off x="266679" y="21149517"/>
            <a:ext cx="612000" cy="612000"/>
            <a:chOff x="342889" y="20797812"/>
            <a:chExt cx="612000" cy="612000"/>
          </a:xfrm>
        </p:grpSpPr>
        <p:sp>
          <p:nvSpPr>
            <p:cNvPr id="325" name="Oval 45"/>
            <p:cNvSpPr/>
            <p:nvPr/>
          </p:nvSpPr>
          <p:spPr>
            <a:xfrm>
              <a:off x="342889" y="20797812"/>
              <a:ext cx="612000" cy="612000"/>
            </a:xfrm>
            <a:prstGeom prst="ellipse">
              <a:avLst/>
            </a:prstGeom>
            <a:solidFill>
              <a:srgbClr val="9CB9D8">
                <a:lumMod val="40000"/>
                <a:lumOff val="60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6" name="Image 325" descr="Deposebagage.png"/>
            <p:cNvPicPr>
              <a:picLocks noChangeAspect="1"/>
            </p:cNvPicPr>
            <p:nvPr/>
          </p:nvPicPr>
          <p:blipFill>
            <a:blip r:embed="rId36" cstate="print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39" y="20909515"/>
              <a:ext cx="395858" cy="388594"/>
            </a:xfrm>
            <a:prstGeom prst="rect">
              <a:avLst/>
            </a:prstGeom>
          </p:spPr>
        </p:pic>
      </p:grpSp>
      <p:grpSp>
        <p:nvGrpSpPr>
          <p:cNvPr id="327" name="Groupe 326"/>
          <p:cNvGrpSpPr/>
          <p:nvPr/>
        </p:nvGrpSpPr>
        <p:grpSpPr>
          <a:xfrm>
            <a:off x="266679" y="22610431"/>
            <a:ext cx="612000" cy="612000"/>
            <a:chOff x="526255" y="21626103"/>
            <a:chExt cx="612000" cy="612000"/>
          </a:xfrm>
        </p:grpSpPr>
        <p:sp>
          <p:nvSpPr>
            <p:cNvPr id="328" name="Oval 48"/>
            <p:cNvSpPr/>
            <p:nvPr/>
          </p:nvSpPr>
          <p:spPr>
            <a:xfrm>
              <a:off x="526255" y="21626103"/>
              <a:ext cx="612000" cy="612000"/>
            </a:xfrm>
            <a:prstGeom prst="ellipse">
              <a:avLst/>
            </a:prstGeom>
            <a:solidFill>
              <a:srgbClr val="9CB9D8">
                <a:lumMod val="40000"/>
                <a:lumOff val="60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9" name="Image 328" descr="Security copie.png"/>
            <p:cNvPicPr>
              <a:picLocks noChangeAspect="1"/>
            </p:cNvPicPr>
            <p:nvPr/>
          </p:nvPicPr>
          <p:blipFill>
            <a:blip r:embed="rId37" cstate="print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41" y="21712131"/>
              <a:ext cx="295961" cy="439943"/>
            </a:xfrm>
            <a:prstGeom prst="rect">
              <a:avLst/>
            </a:prstGeom>
          </p:spPr>
        </p:pic>
      </p:grpSp>
      <p:pic>
        <p:nvPicPr>
          <p:cNvPr id="331" name="Picture 2" descr="Oslo Airport trialling four security scanners 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9" y="22345684"/>
            <a:ext cx="1881703" cy="1254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35" y="22183883"/>
            <a:ext cx="2246282" cy="14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Image 335" descr="famille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27" y="22897599"/>
            <a:ext cx="396911" cy="448144"/>
          </a:xfrm>
          <a:prstGeom prst="rect">
            <a:avLst/>
          </a:prstGeom>
        </p:spPr>
      </p:pic>
      <p:pic>
        <p:nvPicPr>
          <p:cNvPr id="337" name="Image 336" descr="Voyageur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22" y="22847598"/>
            <a:ext cx="240068" cy="559577"/>
          </a:xfrm>
          <a:prstGeom prst="rect">
            <a:avLst/>
          </a:prstGeom>
        </p:spPr>
      </p:pic>
      <p:pic>
        <p:nvPicPr>
          <p:cNvPr id="340" name="Image 339" descr="commuter.png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91" y="22358125"/>
            <a:ext cx="349274" cy="559113"/>
          </a:xfrm>
          <a:prstGeom prst="rect">
            <a:avLst/>
          </a:prstGeom>
        </p:spPr>
      </p:pic>
      <p:sp>
        <p:nvSpPr>
          <p:cNvPr id="341" name="Rectangle à coins arrondis 340"/>
          <p:cNvSpPr/>
          <p:nvPr/>
        </p:nvSpPr>
        <p:spPr>
          <a:xfrm>
            <a:off x="583093" y="23906709"/>
            <a:ext cx="9206159" cy="158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2" name="TextBox 83"/>
          <p:cNvSpPr txBox="1"/>
          <p:nvPr/>
        </p:nvSpPr>
        <p:spPr>
          <a:xfrm>
            <a:off x="943052" y="23775904"/>
            <a:ext cx="32621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La ville dans l’aéroport</a:t>
            </a:r>
          </a:p>
        </p:txBody>
      </p:sp>
      <p:grpSp>
        <p:nvGrpSpPr>
          <p:cNvPr id="346" name="Groupe 345"/>
          <p:cNvGrpSpPr/>
          <p:nvPr/>
        </p:nvGrpSpPr>
        <p:grpSpPr>
          <a:xfrm>
            <a:off x="273180" y="24443917"/>
            <a:ext cx="612000" cy="612000"/>
            <a:chOff x="349519" y="22538381"/>
            <a:chExt cx="612000" cy="612000"/>
          </a:xfrm>
        </p:grpSpPr>
        <p:sp>
          <p:nvSpPr>
            <p:cNvPr id="347" name="Oval 47"/>
            <p:cNvSpPr/>
            <p:nvPr/>
          </p:nvSpPr>
          <p:spPr>
            <a:xfrm>
              <a:off x="349519" y="22538381"/>
              <a:ext cx="612000" cy="612000"/>
            </a:xfrm>
            <a:prstGeom prst="ellipse">
              <a:avLst/>
            </a:prstGeom>
            <a:solidFill>
              <a:srgbClr val="9CB9D8">
                <a:lumMod val="40000"/>
                <a:lumOff val="60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8" name="Image 347" descr="Services.png"/>
            <p:cNvPicPr>
              <a:picLocks noChangeAspect="1"/>
            </p:cNvPicPr>
            <p:nvPr/>
          </p:nvPicPr>
          <p:blipFill>
            <a:blip r:embed="rId40" cstate="print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7" y="22656822"/>
              <a:ext cx="337248" cy="394652"/>
            </a:xfrm>
            <a:prstGeom prst="rect">
              <a:avLst/>
            </a:prstGeom>
          </p:spPr>
        </p:pic>
      </p:grpSp>
      <p:pic>
        <p:nvPicPr>
          <p:cNvPr id="349" name="Image 34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42327" y="24196873"/>
            <a:ext cx="1966378" cy="1106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0" name="ZoneTexte 349"/>
          <p:cNvSpPr txBox="1"/>
          <p:nvPr/>
        </p:nvSpPr>
        <p:spPr>
          <a:xfrm>
            <a:off x="3008705" y="24078728"/>
            <a:ext cx="30483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/>
              <a:t>L’aéroport de Schiphol </a:t>
            </a:r>
            <a:r>
              <a:rPr lang="fr-FR" sz="1000" dirty="0" smtClean="0"/>
              <a:t>(Pays-Bas</a:t>
            </a:r>
            <a:r>
              <a:rPr lang="fr-FR" sz="1000" dirty="0"/>
              <a:t>) est une      vraie </a:t>
            </a:r>
            <a:r>
              <a:rPr lang="fr-FR" sz="1000" b="1" dirty="0">
                <a:solidFill>
                  <a:schemeClr val="tx2"/>
                </a:solidFill>
              </a:rPr>
              <a:t>ville à lui tout seul </a:t>
            </a:r>
            <a:r>
              <a:rPr lang="fr-FR" sz="1000" dirty="0"/>
              <a:t>: il comporte une annexe du </a:t>
            </a:r>
            <a:r>
              <a:rPr lang="fr-FR" sz="1000" dirty="0" err="1"/>
              <a:t>Rijksmuseum</a:t>
            </a:r>
            <a:r>
              <a:rPr lang="fr-FR" sz="1000" dirty="0"/>
              <a:t>, une bibliothèque ainsi qu’un parc </a:t>
            </a:r>
            <a:r>
              <a:rPr lang="fr-FR" sz="1000" dirty="0" smtClean="0"/>
              <a:t>d’espaces verts pour l’attente des voyageurs 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 smtClean="0"/>
              <a:t>Ces </a:t>
            </a:r>
            <a:r>
              <a:rPr lang="fr-FR" sz="1000" dirty="0"/>
              <a:t>infrastructures permettent de </a:t>
            </a:r>
            <a:r>
              <a:rPr lang="fr-FR" sz="1000" b="1" dirty="0">
                <a:solidFill>
                  <a:schemeClr val="tx2"/>
                </a:solidFill>
              </a:rPr>
              <a:t>maximiser le confort des voyageurs</a:t>
            </a:r>
            <a:r>
              <a:rPr lang="fr-FR" sz="1000" dirty="0"/>
              <a:t> pendant l’attente, et de leur offrir des </a:t>
            </a:r>
            <a:r>
              <a:rPr lang="fr-FR" sz="1000" b="1" dirty="0">
                <a:solidFill>
                  <a:schemeClr val="tx2"/>
                </a:solidFill>
              </a:rPr>
              <a:t>opportunités de divertissement</a:t>
            </a:r>
            <a:r>
              <a:rPr lang="fr-FR" sz="1000" dirty="0"/>
              <a:t>.</a:t>
            </a:r>
          </a:p>
        </p:txBody>
      </p:sp>
      <p:pic>
        <p:nvPicPr>
          <p:cNvPr id="351" name="Image 350" descr="senior.png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46" y="24402285"/>
            <a:ext cx="367516" cy="606655"/>
          </a:xfrm>
          <a:prstGeom prst="rect">
            <a:avLst/>
          </a:prstGeom>
        </p:spPr>
      </p:pic>
      <p:pic>
        <p:nvPicPr>
          <p:cNvPr id="352" name="Image 351" descr="Cadres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12" y="24408645"/>
            <a:ext cx="260392" cy="600295"/>
          </a:xfrm>
          <a:prstGeom prst="rect">
            <a:avLst/>
          </a:prstGeom>
        </p:spPr>
      </p:pic>
      <p:pic>
        <p:nvPicPr>
          <p:cNvPr id="353" name="Picture 6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41" y="23981040"/>
            <a:ext cx="2301735" cy="14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" name="Rectangle à coins arrondis 353"/>
          <p:cNvSpPr/>
          <p:nvPr/>
        </p:nvSpPr>
        <p:spPr>
          <a:xfrm>
            <a:off x="557980" y="25693522"/>
            <a:ext cx="9223628" cy="1584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TextBox 83"/>
          <p:cNvSpPr txBox="1"/>
          <p:nvPr/>
        </p:nvSpPr>
        <p:spPr>
          <a:xfrm>
            <a:off x="917938" y="25562717"/>
            <a:ext cx="326214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Bornes automatiques</a:t>
            </a:r>
          </a:p>
        </p:txBody>
      </p:sp>
      <p:grpSp>
        <p:nvGrpSpPr>
          <p:cNvPr id="367" name="Groupe 366"/>
          <p:cNvGrpSpPr/>
          <p:nvPr/>
        </p:nvGrpSpPr>
        <p:grpSpPr>
          <a:xfrm>
            <a:off x="273180" y="26230730"/>
            <a:ext cx="612000" cy="612000"/>
            <a:chOff x="374727" y="24132057"/>
            <a:chExt cx="612000" cy="612000"/>
          </a:xfrm>
        </p:grpSpPr>
        <p:sp>
          <p:nvSpPr>
            <p:cNvPr id="368" name="Oval 51"/>
            <p:cNvSpPr/>
            <p:nvPr/>
          </p:nvSpPr>
          <p:spPr>
            <a:xfrm>
              <a:off x="374727" y="24132057"/>
              <a:ext cx="612000" cy="612000"/>
            </a:xfrm>
            <a:prstGeom prst="ellipse">
              <a:avLst/>
            </a:prstGeom>
            <a:solidFill>
              <a:srgbClr val="9CB9D8">
                <a:lumMod val="40000"/>
                <a:lumOff val="60000"/>
              </a:srgbClr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1" name="Image 370" descr="Douanes.png"/>
            <p:cNvPicPr>
              <a:picLocks noChangeAspect="1"/>
            </p:cNvPicPr>
            <p:nvPr/>
          </p:nvPicPr>
          <p:blipFill>
            <a:blip r:embed="rId44" cstate="print">
              <a:duotone>
                <a:srgbClr val="00477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01" y="24231533"/>
              <a:ext cx="341049" cy="413048"/>
            </a:xfrm>
            <a:prstGeom prst="rect">
              <a:avLst/>
            </a:prstGeom>
          </p:spPr>
        </p:pic>
      </p:grpSp>
      <p:pic>
        <p:nvPicPr>
          <p:cNvPr id="372" name="Image 37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66066" y="25882415"/>
            <a:ext cx="1964007" cy="130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5" name="ZoneTexte 374"/>
          <p:cNvSpPr txBox="1"/>
          <p:nvPr/>
        </p:nvSpPr>
        <p:spPr>
          <a:xfrm>
            <a:off x="3103661" y="26063522"/>
            <a:ext cx="300822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 (corps)"/>
              </a:rPr>
              <a:t>L’aéroport de San Francisco propose des </a:t>
            </a:r>
            <a:r>
              <a:rPr lang="fr-FR" sz="1000" b="1" dirty="0" smtClean="0">
                <a:solidFill>
                  <a:schemeClr val="tx2"/>
                </a:solidFill>
                <a:latin typeface="Arial (corps)"/>
              </a:rPr>
              <a:t>bornes de </a:t>
            </a:r>
            <a:r>
              <a:rPr lang="fr-FR" sz="1000" b="1" dirty="0">
                <a:solidFill>
                  <a:schemeClr val="tx2"/>
                </a:solidFill>
                <a:latin typeface="Arial (corps)"/>
              </a:rPr>
              <a:t>contrôle automatique </a:t>
            </a:r>
            <a:r>
              <a:rPr lang="fr-FR" sz="1000" dirty="0">
                <a:latin typeface="Arial (corps)"/>
              </a:rPr>
              <a:t>des </a:t>
            </a:r>
            <a:r>
              <a:rPr lang="fr-FR" sz="1000" dirty="0" smtClean="0">
                <a:latin typeface="Arial (corps)"/>
              </a:rPr>
              <a:t>passeports</a:t>
            </a:r>
            <a:endParaRPr lang="fr-FR" sz="1000" dirty="0"/>
          </a:p>
          <a:p>
            <a:pPr marL="171450" lvl="1" indent="-171450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fr-FR" sz="1000" dirty="0">
                <a:latin typeface="Arial (corps)"/>
              </a:rPr>
              <a:t>Mises en place en mars 2015, ces bornes </a:t>
            </a:r>
            <a:r>
              <a:rPr lang="fr-FR" sz="1000" b="1" dirty="0">
                <a:solidFill>
                  <a:schemeClr val="tx2"/>
                </a:solidFill>
                <a:latin typeface="Arial (corps)"/>
              </a:rPr>
              <a:t>fluidifient considérablement le passage </a:t>
            </a:r>
            <a:r>
              <a:rPr lang="fr-FR" sz="1000" dirty="0">
                <a:latin typeface="Arial (corps)"/>
              </a:rPr>
              <a:t>du contrôle </a:t>
            </a:r>
            <a:r>
              <a:rPr lang="fr-FR" sz="1000" dirty="0" smtClean="0">
                <a:latin typeface="Arial (corps)"/>
              </a:rPr>
              <a:t>frontière</a:t>
            </a:r>
          </a:p>
        </p:txBody>
      </p:sp>
      <p:pic>
        <p:nvPicPr>
          <p:cNvPr id="376" name="Picture 7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67" y="25729083"/>
            <a:ext cx="2053579" cy="151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" name="Image 376" descr="famille.pn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31" y="26514308"/>
            <a:ext cx="396911" cy="448144"/>
          </a:xfrm>
          <a:prstGeom prst="rect">
            <a:avLst/>
          </a:prstGeom>
        </p:spPr>
      </p:pic>
      <p:pic>
        <p:nvPicPr>
          <p:cNvPr id="378" name="Image 377" descr="Cadres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61" y="26514308"/>
            <a:ext cx="216000" cy="497956"/>
          </a:xfrm>
          <a:prstGeom prst="rect">
            <a:avLst/>
          </a:prstGeom>
        </p:spPr>
      </p:pic>
      <p:pic>
        <p:nvPicPr>
          <p:cNvPr id="379" name="Image 378" descr="commuter.png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80" y="25955195"/>
            <a:ext cx="349274" cy="5591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5446" y="17821775"/>
            <a:ext cx="154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Étape du parcours</a:t>
            </a:r>
            <a:endParaRPr lang="fr-FR" sz="11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82" y="17723474"/>
            <a:ext cx="380321" cy="548210"/>
          </a:xfrm>
          <a:prstGeom prst="rect">
            <a:avLst/>
          </a:prstGeom>
        </p:spPr>
      </p:pic>
      <p:sp>
        <p:nvSpPr>
          <p:cNvPr id="390" name="ZoneTexte 389"/>
          <p:cNvSpPr txBox="1"/>
          <p:nvPr/>
        </p:nvSpPr>
        <p:spPr>
          <a:xfrm>
            <a:off x="3475567" y="17821775"/>
            <a:ext cx="154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Best practices</a:t>
            </a:r>
            <a:endParaRPr lang="fr-FR" sz="1100" b="1" dirty="0"/>
          </a:p>
        </p:txBody>
      </p:sp>
      <p:sp>
        <p:nvSpPr>
          <p:cNvPr id="402" name="ZoneTexte 401"/>
          <p:cNvSpPr txBox="1"/>
          <p:nvPr/>
        </p:nvSpPr>
        <p:spPr>
          <a:xfrm>
            <a:off x="6048349" y="17671420"/>
            <a:ext cx="17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Potentiel de réponse aux besoins voyageurs</a:t>
            </a:r>
            <a:endParaRPr lang="fr-FR" sz="1100" b="1" dirty="0"/>
          </a:p>
        </p:txBody>
      </p:sp>
      <p:pic>
        <p:nvPicPr>
          <p:cNvPr id="403" name="Image 402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17664536"/>
            <a:ext cx="426304" cy="471178"/>
          </a:xfrm>
          <a:prstGeom prst="rect">
            <a:avLst/>
          </a:prstGeom>
        </p:spPr>
      </p:pic>
      <p:pic>
        <p:nvPicPr>
          <p:cNvPr id="404" name="Image 40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97" y="17712548"/>
            <a:ext cx="584608" cy="302346"/>
          </a:xfrm>
          <a:prstGeom prst="rect">
            <a:avLst/>
          </a:prstGeom>
        </p:spPr>
      </p:pic>
      <p:pic>
        <p:nvPicPr>
          <p:cNvPr id="405" name="Picture 5"/>
          <p:cNvPicPr>
            <a:picLocks noChangeAspect="1"/>
          </p:cNvPicPr>
          <p:nvPr/>
        </p:nvPicPr>
        <p:blipFill>
          <a:blip r:embed="rId4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9" y="17723474"/>
            <a:ext cx="458213" cy="4582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11" y="18126392"/>
            <a:ext cx="1966010" cy="1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" name="ZoneTexte 405"/>
          <p:cNvSpPr txBox="1"/>
          <p:nvPr/>
        </p:nvSpPr>
        <p:spPr>
          <a:xfrm>
            <a:off x="8363077" y="17651476"/>
            <a:ext cx="136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Principales tribus concernées</a:t>
            </a:r>
            <a:endParaRPr lang="fr-FR" sz="1100" b="1" dirty="0"/>
          </a:p>
        </p:txBody>
      </p:sp>
      <p:graphicFrame>
        <p:nvGraphicFramePr>
          <p:cNvPr id="20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98578"/>
              </p:ext>
            </p:extLst>
          </p:nvPr>
        </p:nvGraphicFramePr>
        <p:xfrm>
          <a:off x="1059489" y="12580034"/>
          <a:ext cx="5662002" cy="173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pic>
        <p:nvPicPr>
          <p:cNvPr id="212" name="Picture 16"/>
          <p:cNvPicPr>
            <a:picLocks noChangeAspect="1"/>
          </p:cNvPicPr>
          <p:nvPr/>
        </p:nvPicPr>
        <p:blipFill>
          <a:blip r:embed="rId53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31" y="12256034"/>
            <a:ext cx="286889" cy="324000"/>
          </a:xfrm>
          <a:prstGeom prst="rect">
            <a:avLst/>
          </a:prstGeom>
        </p:spPr>
      </p:pic>
      <p:pic>
        <p:nvPicPr>
          <p:cNvPr id="213" name="Picture 18"/>
          <p:cNvPicPr>
            <a:picLocks noChangeAspect="1"/>
          </p:cNvPicPr>
          <p:nvPr/>
        </p:nvPicPr>
        <p:blipFill>
          <a:blip r:embed="rId54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54" y="12270251"/>
            <a:ext cx="297730" cy="324000"/>
          </a:xfrm>
          <a:prstGeom prst="rect">
            <a:avLst/>
          </a:prstGeom>
        </p:spPr>
      </p:pic>
      <p:pic>
        <p:nvPicPr>
          <p:cNvPr id="214" name="Picture 17"/>
          <p:cNvPicPr>
            <a:picLocks noChangeAspect="1"/>
          </p:cNvPicPr>
          <p:nvPr/>
        </p:nvPicPr>
        <p:blipFill>
          <a:blip r:embed="rId55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96" y="12291587"/>
            <a:ext cx="379800" cy="324000"/>
          </a:xfrm>
          <a:prstGeom prst="rect">
            <a:avLst/>
          </a:prstGeom>
        </p:spPr>
      </p:pic>
      <p:pic>
        <p:nvPicPr>
          <p:cNvPr id="215" name="Picture 20"/>
          <p:cNvPicPr>
            <a:picLocks noChangeAspect="1"/>
          </p:cNvPicPr>
          <p:nvPr/>
        </p:nvPicPr>
        <p:blipFill>
          <a:blip r:embed="rId56">
            <a:duotone>
              <a:prstClr val="black"/>
              <a:srgbClr val="B000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33" y="12251870"/>
            <a:ext cx="427307" cy="324000"/>
          </a:xfrm>
          <a:prstGeom prst="rect">
            <a:avLst/>
          </a:prstGeom>
        </p:spPr>
      </p:pic>
      <p:pic>
        <p:nvPicPr>
          <p:cNvPr id="216" name="Image 215" descr="Services.png"/>
          <p:cNvPicPr>
            <a:picLocks noChangeAspect="1"/>
          </p:cNvPicPr>
          <p:nvPr/>
        </p:nvPicPr>
        <p:blipFill>
          <a:blip r:embed="rId58" cstate="print">
            <a:duotone>
              <a:prstClr val="black"/>
              <a:srgbClr val="B000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94" y="12267132"/>
            <a:ext cx="276872" cy="324000"/>
          </a:xfrm>
          <a:prstGeom prst="rect">
            <a:avLst/>
          </a:prstGeom>
        </p:spPr>
      </p:pic>
      <p:sp>
        <p:nvSpPr>
          <p:cNvPr id="217" name="ZoneTexte 216"/>
          <p:cNvSpPr txBox="1"/>
          <p:nvPr/>
        </p:nvSpPr>
        <p:spPr>
          <a:xfrm>
            <a:off x="196226" y="12577975"/>
            <a:ext cx="1135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Très satisfait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144623" y="12939799"/>
            <a:ext cx="118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Satisfait</a:t>
            </a:r>
          </a:p>
        </p:txBody>
      </p:sp>
      <p:sp>
        <p:nvSpPr>
          <p:cNvPr id="219" name="ZoneTexte 218"/>
          <p:cNvSpPr txBox="1"/>
          <p:nvPr/>
        </p:nvSpPr>
        <p:spPr>
          <a:xfrm>
            <a:off x="134828" y="13353843"/>
            <a:ext cx="118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Plutôt satisfait</a:t>
            </a:r>
          </a:p>
        </p:txBody>
      </p:sp>
      <p:sp>
        <p:nvSpPr>
          <p:cNvPr id="221" name="ZoneTexte 220"/>
          <p:cNvSpPr txBox="1"/>
          <p:nvPr/>
        </p:nvSpPr>
        <p:spPr>
          <a:xfrm>
            <a:off x="71760" y="13733841"/>
            <a:ext cx="1290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Plutôt insatisfait</a:t>
            </a:r>
          </a:p>
        </p:txBody>
      </p:sp>
      <p:cxnSp>
        <p:nvCxnSpPr>
          <p:cNvPr id="222" name="Connecteur droit 221"/>
          <p:cNvCxnSpPr/>
          <p:nvPr/>
        </p:nvCxnSpPr>
        <p:spPr>
          <a:xfrm flipH="1">
            <a:off x="1872905" y="12550535"/>
            <a:ext cx="3108" cy="133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/>
          <p:cNvCxnSpPr/>
          <p:nvPr/>
        </p:nvCxnSpPr>
        <p:spPr>
          <a:xfrm flipH="1">
            <a:off x="2903736" y="12564907"/>
            <a:ext cx="3108" cy="133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/>
          <p:nvPr/>
        </p:nvCxnSpPr>
        <p:spPr>
          <a:xfrm flipH="1">
            <a:off x="3911922" y="12583538"/>
            <a:ext cx="3108" cy="133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/>
          <p:nvPr/>
        </p:nvCxnSpPr>
        <p:spPr>
          <a:xfrm flipH="1">
            <a:off x="4965768" y="12580034"/>
            <a:ext cx="3108" cy="133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/>
          <p:cNvCxnSpPr/>
          <p:nvPr/>
        </p:nvCxnSpPr>
        <p:spPr>
          <a:xfrm flipH="1">
            <a:off x="6001561" y="12595274"/>
            <a:ext cx="3108" cy="133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58415"/>
              </p:ext>
            </p:extLst>
          </p:nvPr>
        </p:nvGraphicFramePr>
        <p:xfrm>
          <a:off x="605185" y="15105530"/>
          <a:ext cx="7578264" cy="19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cxnSp>
        <p:nvCxnSpPr>
          <p:cNvPr id="243" name="Connecteur droit 242"/>
          <p:cNvCxnSpPr/>
          <p:nvPr/>
        </p:nvCxnSpPr>
        <p:spPr>
          <a:xfrm flipH="1">
            <a:off x="1188003" y="15194003"/>
            <a:ext cx="3108" cy="1584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/>
          <p:cNvCxnSpPr/>
          <p:nvPr/>
        </p:nvCxnSpPr>
        <p:spPr>
          <a:xfrm flipH="1">
            <a:off x="1892697" y="15070337"/>
            <a:ext cx="3108" cy="165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H="1">
            <a:off x="2626711" y="15042181"/>
            <a:ext cx="3108" cy="165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H="1">
            <a:off x="3354462" y="15049811"/>
            <a:ext cx="3108" cy="165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/>
          <p:cNvCxnSpPr/>
          <p:nvPr/>
        </p:nvCxnSpPr>
        <p:spPr>
          <a:xfrm flipH="1">
            <a:off x="4058960" y="15196337"/>
            <a:ext cx="3108" cy="15094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/>
          <p:cNvCxnSpPr/>
          <p:nvPr/>
        </p:nvCxnSpPr>
        <p:spPr>
          <a:xfrm>
            <a:off x="4760715" y="15196337"/>
            <a:ext cx="3669" cy="15100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/>
          <p:nvPr/>
        </p:nvCxnSpPr>
        <p:spPr>
          <a:xfrm flipH="1">
            <a:off x="5467436" y="15176344"/>
            <a:ext cx="3108" cy="15218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Connecteur droit 264"/>
          <p:cNvCxnSpPr/>
          <p:nvPr/>
        </p:nvCxnSpPr>
        <p:spPr>
          <a:xfrm flipH="1">
            <a:off x="6205031" y="15188849"/>
            <a:ext cx="3108" cy="15213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/>
          <p:cNvCxnSpPr/>
          <p:nvPr/>
        </p:nvCxnSpPr>
        <p:spPr>
          <a:xfrm flipH="1">
            <a:off x="6939575" y="15176344"/>
            <a:ext cx="3726" cy="154999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Connecteur droit 267"/>
          <p:cNvCxnSpPr/>
          <p:nvPr/>
        </p:nvCxnSpPr>
        <p:spPr>
          <a:xfrm flipH="1">
            <a:off x="7697840" y="15176344"/>
            <a:ext cx="6768" cy="15455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9" name="ZoneTexte 268"/>
          <p:cNvSpPr txBox="1"/>
          <p:nvPr/>
        </p:nvSpPr>
        <p:spPr>
          <a:xfrm>
            <a:off x="284042" y="15097263"/>
            <a:ext cx="879084" cy="246221"/>
          </a:xfrm>
          <a:prstGeom prst="rect">
            <a:avLst/>
          </a:prstGeom>
          <a:solidFill>
            <a:srgbClr val="D6DCE4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Très satisfait</a:t>
            </a:r>
          </a:p>
        </p:txBody>
      </p:sp>
      <p:sp>
        <p:nvSpPr>
          <p:cNvPr id="271" name="ZoneTexte 270"/>
          <p:cNvSpPr txBox="1"/>
          <p:nvPr/>
        </p:nvSpPr>
        <p:spPr>
          <a:xfrm>
            <a:off x="400629" y="15625779"/>
            <a:ext cx="731018" cy="246221"/>
          </a:xfrm>
          <a:prstGeom prst="rect">
            <a:avLst/>
          </a:prstGeom>
          <a:solidFill>
            <a:srgbClr val="D6DCE4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Satisfait</a:t>
            </a:r>
          </a:p>
        </p:txBody>
      </p:sp>
      <p:sp>
        <p:nvSpPr>
          <p:cNvPr id="272" name="ZoneTexte 271"/>
          <p:cNvSpPr txBox="1"/>
          <p:nvPr/>
        </p:nvSpPr>
        <p:spPr>
          <a:xfrm>
            <a:off x="250773" y="16057661"/>
            <a:ext cx="912353" cy="246221"/>
          </a:xfrm>
          <a:prstGeom prst="rect">
            <a:avLst/>
          </a:prstGeom>
          <a:solidFill>
            <a:srgbClr val="D6DCE4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Plutôt satisfait</a:t>
            </a:r>
          </a:p>
        </p:txBody>
      </p:sp>
      <p:sp>
        <p:nvSpPr>
          <p:cNvPr id="273" name="ZoneTexte 272"/>
          <p:cNvSpPr txBox="1"/>
          <p:nvPr/>
        </p:nvSpPr>
        <p:spPr>
          <a:xfrm>
            <a:off x="231486" y="16489709"/>
            <a:ext cx="1001927" cy="246221"/>
          </a:xfrm>
          <a:prstGeom prst="rect">
            <a:avLst/>
          </a:prstGeom>
          <a:solidFill>
            <a:srgbClr val="D6DCE4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cs"/>
              </a:rPr>
              <a:t>Plutôt insatisfait</a:t>
            </a:r>
          </a:p>
        </p:txBody>
      </p:sp>
      <p:pic>
        <p:nvPicPr>
          <p:cNvPr id="323" name="Image 322" descr="Enregistrement.png"/>
          <p:cNvPicPr>
            <a:picLocks noChangeAspect="1"/>
          </p:cNvPicPr>
          <p:nvPr/>
        </p:nvPicPr>
        <p:blipFill>
          <a:blip r:embed="rId61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69" y="14785661"/>
            <a:ext cx="163459" cy="252000"/>
          </a:xfrm>
          <a:prstGeom prst="rect">
            <a:avLst/>
          </a:prstGeom>
        </p:spPr>
      </p:pic>
      <p:pic>
        <p:nvPicPr>
          <p:cNvPr id="343" name="Image 342" descr="Deposebagage.png"/>
          <p:cNvPicPr>
            <a:picLocks noChangeAspect="1"/>
          </p:cNvPicPr>
          <p:nvPr/>
        </p:nvPicPr>
        <p:blipFill>
          <a:blip r:embed="rId62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15" y="14805654"/>
            <a:ext cx="256710" cy="252000"/>
          </a:xfrm>
          <a:prstGeom prst="rect">
            <a:avLst/>
          </a:prstGeom>
        </p:spPr>
      </p:pic>
      <p:pic>
        <p:nvPicPr>
          <p:cNvPr id="344" name="Image 343" descr="Services.png"/>
          <p:cNvPicPr>
            <a:picLocks noChangeAspect="1"/>
          </p:cNvPicPr>
          <p:nvPr/>
        </p:nvPicPr>
        <p:blipFill>
          <a:blip r:embed="rId63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43" y="14785661"/>
            <a:ext cx="215345" cy="252000"/>
          </a:xfrm>
          <a:prstGeom prst="rect">
            <a:avLst/>
          </a:prstGeom>
        </p:spPr>
      </p:pic>
      <p:pic>
        <p:nvPicPr>
          <p:cNvPr id="345" name="Image 344" descr="Douanes.png"/>
          <p:cNvPicPr>
            <a:picLocks noChangeAspect="1"/>
          </p:cNvPicPr>
          <p:nvPr/>
        </p:nvPicPr>
        <p:blipFill>
          <a:blip r:embed="rId64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4" y="14785661"/>
            <a:ext cx="208073" cy="252000"/>
          </a:xfrm>
          <a:prstGeom prst="rect">
            <a:avLst/>
          </a:prstGeom>
        </p:spPr>
      </p:pic>
      <p:pic>
        <p:nvPicPr>
          <p:cNvPr id="356" name="Image 355" descr="Embarquement.png"/>
          <p:cNvPicPr>
            <a:picLocks noChangeAspect="1"/>
          </p:cNvPicPr>
          <p:nvPr/>
        </p:nvPicPr>
        <p:blipFill>
          <a:blip r:embed="rId65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91" y="14785661"/>
            <a:ext cx="395664" cy="252000"/>
          </a:xfrm>
          <a:prstGeom prst="rect">
            <a:avLst/>
          </a:prstGeom>
        </p:spPr>
      </p:pic>
      <p:pic>
        <p:nvPicPr>
          <p:cNvPr id="357" name="Picture 18"/>
          <p:cNvPicPr>
            <a:picLocks noChangeAspect="1"/>
          </p:cNvPicPr>
          <p:nvPr/>
        </p:nvPicPr>
        <p:blipFill>
          <a:blip r:embed="rId66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6" y="14766850"/>
            <a:ext cx="231567" cy="252000"/>
          </a:xfrm>
          <a:prstGeom prst="rect">
            <a:avLst/>
          </a:prstGeom>
        </p:spPr>
      </p:pic>
      <p:pic>
        <p:nvPicPr>
          <p:cNvPr id="358" name="Picture 20"/>
          <p:cNvPicPr>
            <a:picLocks noChangeAspect="1"/>
          </p:cNvPicPr>
          <p:nvPr/>
        </p:nvPicPr>
        <p:blipFill>
          <a:blip r:embed="rId67" cstate="print">
            <a:duotone>
              <a:srgbClr val="00477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76" y="14766850"/>
            <a:ext cx="332348" cy="252000"/>
          </a:xfrm>
          <a:prstGeom prst="rect">
            <a:avLst/>
          </a:prstGeom>
        </p:spPr>
      </p:pic>
      <p:pic>
        <p:nvPicPr>
          <p:cNvPr id="359" name="Image 358" descr="Bagages copie.png"/>
          <p:cNvPicPr>
            <a:picLocks noChangeAspect="1"/>
          </p:cNvPicPr>
          <p:nvPr/>
        </p:nvPicPr>
        <p:blipFill>
          <a:blip r:embed="rId68" cstate="print">
            <a:alphaModFix/>
            <a:duotone>
              <a:prstClr val="black"/>
              <a:srgbClr val="B000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55" y="14777498"/>
            <a:ext cx="325982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Image 359" descr="Security copie.png"/>
          <p:cNvPicPr>
            <a:picLocks noChangeAspect="1"/>
          </p:cNvPicPr>
          <p:nvPr/>
        </p:nvPicPr>
        <p:blipFill>
          <a:blip r:embed="rId70" cstate="print">
            <a:alphaModFix/>
            <a:duotone>
              <a:prstClr val="black"/>
              <a:srgbClr val="B000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51" y="14797728"/>
            <a:ext cx="169527" cy="252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1" name="Picture 17"/>
          <p:cNvPicPr>
            <a:picLocks noChangeAspect="1"/>
          </p:cNvPicPr>
          <p:nvPr/>
        </p:nvPicPr>
        <p:blipFill>
          <a:blip r:embed="rId72" cstate="print">
            <a:alphaModFix/>
            <a:duotone>
              <a:prstClr val="black"/>
              <a:srgbClr val="B000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7" y="14805654"/>
            <a:ext cx="295400" cy="252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6" y="14372299"/>
            <a:ext cx="8690859" cy="1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e 1027"/>
          <p:cNvGrpSpPr/>
          <p:nvPr/>
        </p:nvGrpSpPr>
        <p:grpSpPr>
          <a:xfrm>
            <a:off x="227" y="27578941"/>
            <a:ext cx="10080398" cy="442171"/>
            <a:chOff x="-25194" y="27568818"/>
            <a:chExt cx="10108235" cy="442171"/>
          </a:xfrm>
        </p:grpSpPr>
        <p:sp>
          <p:nvSpPr>
            <p:cNvPr id="381" name="Rectangle 380"/>
            <p:cNvSpPr/>
            <p:nvPr/>
          </p:nvSpPr>
          <p:spPr>
            <a:xfrm>
              <a:off x="-25194" y="27568818"/>
              <a:ext cx="10108235" cy="442171"/>
            </a:xfrm>
            <a:prstGeom prst="rect">
              <a:avLst/>
            </a:prstGeom>
            <a:solidFill>
              <a:srgbClr val="2C4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2" name="Picture 4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05" y="27615807"/>
              <a:ext cx="3394784" cy="30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3" name="Picture 5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352" y="27615807"/>
              <a:ext cx="1292172" cy="38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4" name="ZoneTexte 383"/>
            <p:cNvSpPr txBox="1"/>
            <p:nvPr/>
          </p:nvSpPr>
          <p:spPr>
            <a:xfrm>
              <a:off x="4146170" y="27659542"/>
              <a:ext cx="2056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http://transportshaker-solucom.fr/</a:t>
              </a:r>
            </a:p>
          </p:txBody>
        </p:sp>
        <p:pic>
          <p:nvPicPr>
            <p:cNvPr id="387" name="Picture 6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267" y="27659228"/>
              <a:ext cx="304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ZoneTexte 387"/>
            <p:cNvSpPr txBox="1"/>
            <p:nvPr/>
          </p:nvSpPr>
          <p:spPr>
            <a:xfrm>
              <a:off x="6899595" y="27659542"/>
              <a:ext cx="13003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@TransportShaker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0" name="Groupe 1029"/>
          <p:cNvGrpSpPr/>
          <p:nvPr/>
        </p:nvGrpSpPr>
        <p:grpSpPr>
          <a:xfrm>
            <a:off x="287832" y="12169229"/>
            <a:ext cx="432000" cy="432000"/>
            <a:chOff x="9237669" y="190909"/>
            <a:chExt cx="612000" cy="612000"/>
          </a:xfrm>
        </p:grpSpPr>
        <p:sp>
          <p:nvSpPr>
            <p:cNvPr id="396" name="Oval 34"/>
            <p:cNvSpPr/>
            <p:nvPr/>
          </p:nvSpPr>
          <p:spPr>
            <a:xfrm>
              <a:off x="9237669" y="190909"/>
              <a:ext cx="612000" cy="6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9" name="Image 388"/>
            <p:cNvPicPr>
              <a:picLocks noChangeAspect="1"/>
            </p:cNvPicPr>
            <p:nvPr/>
          </p:nvPicPr>
          <p:blipFill>
            <a:blip r:embed="rId78" cstate="print">
              <a:extLst>
                <a:ext uri="{BEBA8EAE-BF5A-486C-A8C5-ECC9F3942E4B}">
                  <a14:imgProps xmlns:a14="http://schemas.microsoft.com/office/drawing/2010/main">
                    <a14:imgLayer r:embed="rId7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149" y="280909"/>
              <a:ext cx="351732" cy="432000"/>
            </a:xfrm>
            <a:prstGeom prst="rect">
              <a:avLst/>
            </a:prstGeom>
          </p:spPr>
        </p:pic>
      </p:grpSp>
      <p:grpSp>
        <p:nvGrpSpPr>
          <p:cNvPr id="1029" name="Groupe 1028"/>
          <p:cNvGrpSpPr/>
          <p:nvPr/>
        </p:nvGrpSpPr>
        <p:grpSpPr>
          <a:xfrm>
            <a:off x="268390" y="14623396"/>
            <a:ext cx="432000" cy="432000"/>
            <a:chOff x="175524" y="190909"/>
            <a:chExt cx="612000" cy="612000"/>
          </a:xfrm>
        </p:grpSpPr>
        <p:sp>
          <p:nvSpPr>
            <p:cNvPr id="394" name="Oval 34"/>
            <p:cNvSpPr/>
            <p:nvPr/>
          </p:nvSpPr>
          <p:spPr>
            <a:xfrm>
              <a:off x="175524" y="190909"/>
              <a:ext cx="612000" cy="6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92" name="Picture 5"/>
            <p:cNvPicPr>
              <a:picLocks noChangeAspect="1"/>
            </p:cNvPicPr>
            <p:nvPr/>
          </p:nvPicPr>
          <p:blipFill>
            <a:blip r:embed="rId8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1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73" y="307104"/>
              <a:ext cx="432000" cy="432000"/>
            </a:xfrm>
            <a:prstGeom prst="rect">
              <a:avLst/>
            </a:prstGeom>
          </p:spPr>
        </p:pic>
      </p:grpSp>
      <p:sp>
        <p:nvSpPr>
          <p:cNvPr id="397" name="ZoneTexte 396"/>
          <p:cNvSpPr txBox="1"/>
          <p:nvPr/>
        </p:nvSpPr>
        <p:spPr>
          <a:xfrm>
            <a:off x="16740" y="27332720"/>
            <a:ext cx="10080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* Les données utilisées dans cette infographie sont issues d’une enquête menée par </a:t>
            </a:r>
            <a:r>
              <a:rPr lang="fr-FR" sz="1000" b="1" i="1" dirty="0" err="1" smtClean="0"/>
              <a:t>Solucom</a:t>
            </a:r>
            <a:r>
              <a:rPr lang="fr-FR" sz="1000" b="1" i="1" dirty="0" smtClean="0"/>
              <a:t> et l’EDHEC en 2014 auprès de 268 voyageurs</a:t>
            </a:r>
          </a:p>
        </p:txBody>
      </p:sp>
      <p:pic>
        <p:nvPicPr>
          <p:cNvPr id="409" name="Image 40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8" y="12409875"/>
            <a:ext cx="266487" cy="268404"/>
          </a:xfrm>
          <a:prstGeom prst="rect">
            <a:avLst/>
          </a:prstGeom>
        </p:spPr>
      </p:pic>
      <p:sp>
        <p:nvSpPr>
          <p:cNvPr id="410" name="ZoneTexte 409"/>
          <p:cNvSpPr txBox="1"/>
          <p:nvPr/>
        </p:nvSpPr>
        <p:spPr>
          <a:xfrm>
            <a:off x="7260413" y="12313245"/>
            <a:ext cx="2653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</a:rPr>
              <a:t>4,2/6</a:t>
            </a:r>
          </a:p>
          <a:p>
            <a:r>
              <a:rPr lang="fr-FR" sz="900" dirty="0"/>
              <a:t>d</a:t>
            </a:r>
            <a:r>
              <a:rPr lang="fr-FR" sz="900" dirty="0" smtClean="0"/>
              <a:t>e moyenne globale de satisfaction  </a:t>
            </a:r>
          </a:p>
        </p:txBody>
      </p:sp>
      <p:pic>
        <p:nvPicPr>
          <p:cNvPr id="411" name="Image 4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3" y="13643167"/>
            <a:ext cx="477896" cy="247157"/>
          </a:xfrm>
          <a:prstGeom prst="rect">
            <a:avLst/>
          </a:prstGeom>
        </p:spPr>
      </p:pic>
      <p:pic>
        <p:nvPicPr>
          <p:cNvPr id="412" name="Image 4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48" y="12990058"/>
            <a:ext cx="261300" cy="261300"/>
          </a:xfrm>
          <a:prstGeom prst="rect">
            <a:avLst/>
          </a:prstGeom>
        </p:spPr>
      </p:pic>
      <p:sp>
        <p:nvSpPr>
          <p:cNvPr id="413" name="ZoneTexte 412"/>
          <p:cNvSpPr txBox="1"/>
          <p:nvPr/>
        </p:nvSpPr>
        <p:spPr>
          <a:xfrm>
            <a:off x="7289833" y="12843709"/>
            <a:ext cx="26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Qualités de services</a:t>
            </a:r>
          </a:p>
          <a:p>
            <a:r>
              <a:rPr lang="fr-FR" sz="900" dirty="0" smtClean="0"/>
              <a:t>Informations quant à l’orientation</a:t>
            </a:r>
          </a:p>
          <a:p>
            <a:r>
              <a:rPr lang="fr-FR" sz="900" dirty="0" smtClean="0"/>
              <a:t>Correspondances</a:t>
            </a:r>
          </a:p>
        </p:txBody>
      </p:sp>
      <p:sp>
        <p:nvSpPr>
          <p:cNvPr id="414" name="ZoneTexte 413"/>
          <p:cNvSpPr txBox="1"/>
          <p:nvPr/>
        </p:nvSpPr>
        <p:spPr>
          <a:xfrm>
            <a:off x="7260412" y="13489747"/>
            <a:ext cx="2748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FF0066"/>
                </a:solidFill>
              </a:rPr>
              <a:t>Seniors mobiles </a:t>
            </a:r>
            <a:r>
              <a:rPr lang="fr-FR" sz="900" dirty="0" smtClean="0"/>
              <a:t>+ satisfaits que les autres tribus</a:t>
            </a:r>
          </a:p>
          <a:p>
            <a:r>
              <a:rPr lang="fr-FR" sz="1000" b="1" dirty="0" smtClean="0">
                <a:solidFill>
                  <a:schemeClr val="accent6">
                    <a:lumMod val="75000"/>
                  </a:schemeClr>
                </a:solidFill>
              </a:rPr>
              <a:t>Travailleurs nomades </a:t>
            </a:r>
            <a:r>
              <a:rPr lang="fr-FR" sz="900" dirty="0" smtClean="0"/>
              <a:t>nettement - satisfaits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6325" y="16739641"/>
            <a:ext cx="8476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Réservation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billets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" name="ZoneTexte 275"/>
          <p:cNvSpPr txBox="1"/>
          <p:nvPr/>
        </p:nvSpPr>
        <p:spPr>
          <a:xfrm>
            <a:off x="1426147" y="16726291"/>
            <a:ext cx="8476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rendre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l’aéroport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" name="ZoneTexte 285"/>
          <p:cNvSpPr txBox="1"/>
          <p:nvPr/>
        </p:nvSpPr>
        <p:spPr>
          <a:xfrm>
            <a:off x="2121892" y="16726291"/>
            <a:ext cx="10320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Enregistrement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3" name="ZoneTexte 292"/>
          <p:cNvSpPr txBox="1"/>
          <p:nvPr/>
        </p:nvSpPr>
        <p:spPr>
          <a:xfrm>
            <a:off x="2947888" y="16726291"/>
            <a:ext cx="8476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Dépose-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bagage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3600152" y="16726291"/>
            <a:ext cx="8476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sécurité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ZoneTexte 313"/>
          <p:cNvSpPr txBox="1"/>
          <p:nvPr/>
        </p:nvSpPr>
        <p:spPr>
          <a:xfrm>
            <a:off x="4298625" y="16726291"/>
            <a:ext cx="8476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dans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l’aéroport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5" name="ZoneTexte 314"/>
          <p:cNvSpPr txBox="1"/>
          <p:nvPr/>
        </p:nvSpPr>
        <p:spPr>
          <a:xfrm>
            <a:off x="5814985" y="16726291"/>
            <a:ext cx="8476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Passage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douane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6" name="ZoneTexte 315"/>
          <p:cNvSpPr txBox="1"/>
          <p:nvPr/>
        </p:nvSpPr>
        <p:spPr>
          <a:xfrm>
            <a:off x="6549551" y="16726291"/>
            <a:ext cx="8476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Récupérer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bagages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" name="ZoneTexte 316"/>
          <p:cNvSpPr txBox="1"/>
          <p:nvPr/>
        </p:nvSpPr>
        <p:spPr>
          <a:xfrm>
            <a:off x="7272560" y="16726291"/>
            <a:ext cx="12233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Correspondances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 </a:t>
            </a:r>
          </a:p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Sortie de l’aéroport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9" name="ZoneTexte 318"/>
          <p:cNvSpPr txBox="1"/>
          <p:nvPr/>
        </p:nvSpPr>
        <p:spPr>
          <a:xfrm>
            <a:off x="5043189" y="16726291"/>
            <a:ext cx="8405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mbarquement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ucom 43">
    <a:dk1>
      <a:srgbClr val="5F5F5F"/>
    </a:dk1>
    <a:lt1>
      <a:sysClr val="window" lastClr="FFFFFF"/>
    </a:lt1>
    <a:dk2>
      <a:srgbClr val="B00058"/>
    </a:dk2>
    <a:lt2>
      <a:srgbClr val="00477F"/>
    </a:lt2>
    <a:accent1>
      <a:srgbClr val="9CB9D8"/>
    </a:accent1>
    <a:accent2>
      <a:srgbClr val="C79DA4"/>
    </a:accent2>
    <a:accent3>
      <a:srgbClr val="C0C0C0"/>
    </a:accent3>
    <a:accent4>
      <a:srgbClr val="C8E0A2"/>
    </a:accent4>
    <a:accent5>
      <a:srgbClr val="F4CA92"/>
    </a:accent5>
    <a:accent6>
      <a:srgbClr val="D6DCE4"/>
    </a:accent6>
    <a:hlink>
      <a:srgbClr val="00477F"/>
    </a:hlink>
    <a:folHlink>
      <a:srgbClr val="00477F"/>
    </a:folHlink>
  </a:clrScheme>
  <a:fontScheme name="Modele_Complet_Groupe_Soluco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olucom 43">
    <a:dk1>
      <a:srgbClr val="5F5F5F"/>
    </a:dk1>
    <a:lt1>
      <a:sysClr val="window" lastClr="FFFFFF"/>
    </a:lt1>
    <a:dk2>
      <a:srgbClr val="B00058"/>
    </a:dk2>
    <a:lt2>
      <a:srgbClr val="00477F"/>
    </a:lt2>
    <a:accent1>
      <a:srgbClr val="9CB9D8"/>
    </a:accent1>
    <a:accent2>
      <a:srgbClr val="C79DA4"/>
    </a:accent2>
    <a:accent3>
      <a:srgbClr val="C0C0C0"/>
    </a:accent3>
    <a:accent4>
      <a:srgbClr val="C8E0A2"/>
    </a:accent4>
    <a:accent5>
      <a:srgbClr val="F4CA92"/>
    </a:accent5>
    <a:accent6>
      <a:srgbClr val="D6DCE4"/>
    </a:accent6>
    <a:hlink>
      <a:srgbClr val="00477F"/>
    </a:hlink>
    <a:folHlink>
      <a:srgbClr val="00477F"/>
    </a:folHlink>
  </a:clrScheme>
  <a:fontScheme name="Modele_Complet_Groupe_Soluco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785</TotalTime>
  <Words>776</Words>
  <Application>Microsoft Office PowerPoint</Application>
  <PresentationFormat>Personnalisé</PresentationFormat>
  <Paragraphs>142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blank</vt:lpstr>
      <vt:lpstr>Présentation PowerPoint</vt:lpstr>
    </vt:vector>
  </TitlesOfParts>
  <Company>SOLUCOM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MORIN</dc:creator>
  <cp:lastModifiedBy>Antoine RADAL</cp:lastModifiedBy>
  <cp:revision>75</cp:revision>
  <dcterms:created xsi:type="dcterms:W3CDTF">2015-08-14T15:55:14Z</dcterms:created>
  <dcterms:modified xsi:type="dcterms:W3CDTF">2015-11-10T12:36:35Z</dcterms:modified>
</cp:coreProperties>
</file>