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handoutMasterIdLst>
    <p:handoutMasterId r:id="rId3"/>
  </p:handoutMasterIdLst>
  <p:sldIdLst>
    <p:sldId id="256" r:id="rId2"/>
  </p:sldIdLst>
  <p:sldSz cx="10080625" cy="29524325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125684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251368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377052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502737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6284214" algn="l" defTabSz="2513686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7541057" algn="l" defTabSz="2513686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8797900" algn="l" defTabSz="2513686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10054742" algn="l" defTabSz="2513686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4058"/>
    <a:srgbClr val="C0504D"/>
    <a:srgbClr val="443224"/>
    <a:srgbClr val="FFFFCC"/>
    <a:srgbClr val="FDF2C3"/>
    <a:srgbClr val="F7DF77"/>
    <a:srgbClr val="B808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73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-858" y="5364"/>
      </p:cViewPr>
      <p:guideLst>
        <p:guide orient="horz" pos="9299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1" d="100"/>
        <a:sy n="81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6A40D-E6C5-4316-9CBD-9CD3E65E0DC4}" type="datetimeFigureOut">
              <a:rPr lang="fr-FR" smtClean="0"/>
              <a:t>30/10/2015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CBF08-34C7-46B4-932E-3831EF1690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7096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6052" y="9171686"/>
            <a:ext cx="8568531" cy="632859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094" y="16730452"/>
            <a:ext cx="7056438" cy="75451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56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513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770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027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284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541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797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0547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64D45-791E-4FCF-8C7E-9B6EF9AC7C2C}" type="datetimeFigureOut">
              <a:rPr lang="fr-FR"/>
              <a:pPr>
                <a:defRPr/>
              </a:pPr>
              <a:t>30/10/2015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57B4F-2D4A-4649-9C0E-EB4FAE06D1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055209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B58C3-1107-4783-A8AA-5A6E24302CC8}" type="datetimeFigureOut">
              <a:rPr lang="fr-FR"/>
              <a:pPr>
                <a:defRPr/>
              </a:pPr>
              <a:t>30/10/2015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D7327-CBEC-4401-9462-C076511A59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848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08453" y="1182349"/>
            <a:ext cx="2268141" cy="2519135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4033" y="1182349"/>
            <a:ext cx="6636411" cy="2519135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58CAC-91A3-4D2A-8100-5B06602A0957}" type="datetimeFigureOut">
              <a:rPr lang="fr-FR"/>
              <a:pPr>
                <a:defRPr/>
              </a:pPr>
              <a:t>30/10/2015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12490-7204-4800-9839-E79447EDAA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572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E1ABA-D380-42F6-B800-93C38B7B0183}" type="datetimeFigureOut">
              <a:rPr lang="fr-FR"/>
              <a:pPr>
                <a:defRPr/>
              </a:pPr>
              <a:t>30/10/2015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75A8D-8048-462C-9B54-FD173FBB197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6838615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302" y="18972120"/>
            <a:ext cx="8568531" cy="5863859"/>
          </a:xfrm>
        </p:spPr>
        <p:txBody>
          <a:bodyPr anchor="t"/>
          <a:lstStyle>
            <a:lvl1pPr algn="l">
              <a:defRPr sz="11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302" y="12513672"/>
            <a:ext cx="8568531" cy="6458446"/>
          </a:xfrm>
        </p:spPr>
        <p:txBody>
          <a:bodyPr anchor="b"/>
          <a:lstStyle>
            <a:lvl1pPr marL="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1pPr>
            <a:lvl2pPr marL="1256843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513686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3pPr>
            <a:lvl4pPr marL="377052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502737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284214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54105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79790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10054742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85CA6-40BF-47B1-89E1-98C005BE9474}" type="datetimeFigureOut">
              <a:rPr lang="fr-FR"/>
              <a:pPr>
                <a:defRPr/>
              </a:pPr>
              <a:t>30/10/2015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BEA95-6011-4914-AED0-AE76E41C302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661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4031" y="6889016"/>
            <a:ext cx="4452276" cy="19484690"/>
          </a:xfrm>
        </p:spPr>
        <p:txBody>
          <a:bodyPr/>
          <a:lstStyle>
            <a:lvl1pPr>
              <a:defRPr sz="7700"/>
            </a:lvl1pPr>
            <a:lvl2pPr>
              <a:defRPr sz="66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24318" y="6889016"/>
            <a:ext cx="4452276" cy="19484690"/>
          </a:xfrm>
        </p:spPr>
        <p:txBody>
          <a:bodyPr/>
          <a:lstStyle>
            <a:lvl1pPr>
              <a:defRPr sz="7700"/>
            </a:lvl1pPr>
            <a:lvl2pPr>
              <a:defRPr sz="66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15E6A-3EA2-4058-A7BD-6A3E09A331E4}" type="datetimeFigureOut">
              <a:rPr lang="fr-FR"/>
              <a:pPr>
                <a:defRPr/>
              </a:pPr>
              <a:t>30/10/2015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224B4-1EE6-44AE-950B-766B35F2CC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3219030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031" y="6608807"/>
            <a:ext cx="4454026" cy="2754234"/>
          </a:xfrm>
        </p:spPr>
        <p:txBody>
          <a:bodyPr anchor="b"/>
          <a:lstStyle>
            <a:lvl1pPr marL="0" indent="0">
              <a:buNone/>
              <a:defRPr sz="6600" b="1"/>
            </a:lvl1pPr>
            <a:lvl2pPr marL="1256843" indent="0">
              <a:buNone/>
              <a:defRPr sz="5500" b="1"/>
            </a:lvl2pPr>
            <a:lvl3pPr marL="2513686" indent="0">
              <a:buNone/>
              <a:defRPr sz="4900" b="1"/>
            </a:lvl3pPr>
            <a:lvl4pPr marL="3770528" indent="0">
              <a:buNone/>
              <a:defRPr sz="4400" b="1"/>
            </a:lvl4pPr>
            <a:lvl5pPr marL="5027371" indent="0">
              <a:buNone/>
              <a:defRPr sz="4400" b="1"/>
            </a:lvl5pPr>
            <a:lvl6pPr marL="6284214" indent="0">
              <a:buNone/>
              <a:defRPr sz="4400" b="1"/>
            </a:lvl6pPr>
            <a:lvl7pPr marL="7541057" indent="0">
              <a:buNone/>
              <a:defRPr sz="4400" b="1"/>
            </a:lvl7pPr>
            <a:lvl8pPr marL="8797900" indent="0">
              <a:buNone/>
              <a:defRPr sz="4400" b="1"/>
            </a:lvl8pPr>
            <a:lvl9pPr marL="10054742" indent="0">
              <a:buNone/>
              <a:defRPr sz="44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031" y="9363039"/>
            <a:ext cx="4454026" cy="17010662"/>
          </a:xfrm>
        </p:spPr>
        <p:txBody>
          <a:bodyPr/>
          <a:lstStyle>
            <a:lvl1pPr>
              <a:defRPr sz="66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0826" y="6608807"/>
            <a:ext cx="4455777" cy="2754234"/>
          </a:xfrm>
        </p:spPr>
        <p:txBody>
          <a:bodyPr anchor="b"/>
          <a:lstStyle>
            <a:lvl1pPr marL="0" indent="0">
              <a:buNone/>
              <a:defRPr sz="6600" b="1"/>
            </a:lvl1pPr>
            <a:lvl2pPr marL="1256843" indent="0">
              <a:buNone/>
              <a:defRPr sz="5500" b="1"/>
            </a:lvl2pPr>
            <a:lvl3pPr marL="2513686" indent="0">
              <a:buNone/>
              <a:defRPr sz="4900" b="1"/>
            </a:lvl3pPr>
            <a:lvl4pPr marL="3770528" indent="0">
              <a:buNone/>
              <a:defRPr sz="4400" b="1"/>
            </a:lvl4pPr>
            <a:lvl5pPr marL="5027371" indent="0">
              <a:buNone/>
              <a:defRPr sz="4400" b="1"/>
            </a:lvl5pPr>
            <a:lvl6pPr marL="6284214" indent="0">
              <a:buNone/>
              <a:defRPr sz="4400" b="1"/>
            </a:lvl6pPr>
            <a:lvl7pPr marL="7541057" indent="0">
              <a:buNone/>
              <a:defRPr sz="4400" b="1"/>
            </a:lvl7pPr>
            <a:lvl8pPr marL="8797900" indent="0">
              <a:buNone/>
              <a:defRPr sz="4400" b="1"/>
            </a:lvl8pPr>
            <a:lvl9pPr marL="10054742" indent="0">
              <a:buNone/>
              <a:defRPr sz="44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0826" y="9363039"/>
            <a:ext cx="4455777" cy="17010662"/>
          </a:xfrm>
        </p:spPr>
        <p:txBody>
          <a:bodyPr/>
          <a:lstStyle>
            <a:lvl1pPr>
              <a:defRPr sz="66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34947-7EA5-49FC-A316-E9407AE506C1}" type="datetimeFigureOut">
              <a:rPr lang="fr-FR"/>
              <a:pPr>
                <a:defRPr/>
              </a:pPr>
              <a:t>30/10/2015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97198-66D5-452E-B0EF-F41E90106BE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37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CF38C-39F5-41DA-A086-9E4B902E799F}" type="datetimeFigureOut">
              <a:rPr lang="fr-FR"/>
              <a:pPr>
                <a:defRPr/>
              </a:pPr>
              <a:t>30/10/2015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04626-8EC3-4041-A143-B60721F3741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8252849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9CCDF-A35D-4D1A-8BA2-3FEDDF05E96E}" type="datetimeFigureOut">
              <a:rPr lang="fr-FR"/>
              <a:pPr>
                <a:defRPr/>
              </a:pPr>
              <a:t>30/10/2015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41032-55A5-4814-AB1F-467E0143A9A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5262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031" y="1175507"/>
            <a:ext cx="3316456" cy="5002734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249" y="1175513"/>
            <a:ext cx="5635349" cy="25198194"/>
          </a:xfrm>
        </p:spPr>
        <p:txBody>
          <a:bodyPr/>
          <a:lstStyle>
            <a:lvl1pPr>
              <a:defRPr sz="8800"/>
            </a:lvl1pPr>
            <a:lvl2pPr>
              <a:defRPr sz="7700"/>
            </a:lvl2pPr>
            <a:lvl3pPr>
              <a:defRPr sz="66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031" y="6178249"/>
            <a:ext cx="3316456" cy="20195461"/>
          </a:xfrm>
        </p:spPr>
        <p:txBody>
          <a:bodyPr/>
          <a:lstStyle>
            <a:lvl1pPr marL="0" indent="0">
              <a:buNone/>
              <a:defRPr sz="3800"/>
            </a:lvl1pPr>
            <a:lvl2pPr marL="1256843" indent="0">
              <a:buNone/>
              <a:defRPr sz="3300"/>
            </a:lvl2pPr>
            <a:lvl3pPr marL="2513686" indent="0">
              <a:buNone/>
              <a:defRPr sz="2700"/>
            </a:lvl3pPr>
            <a:lvl4pPr marL="3770528" indent="0">
              <a:buNone/>
              <a:defRPr sz="2500"/>
            </a:lvl4pPr>
            <a:lvl5pPr marL="5027371" indent="0">
              <a:buNone/>
              <a:defRPr sz="2500"/>
            </a:lvl5pPr>
            <a:lvl6pPr marL="6284214" indent="0">
              <a:buNone/>
              <a:defRPr sz="2500"/>
            </a:lvl6pPr>
            <a:lvl7pPr marL="7541057" indent="0">
              <a:buNone/>
              <a:defRPr sz="2500"/>
            </a:lvl7pPr>
            <a:lvl8pPr marL="8797900" indent="0">
              <a:buNone/>
              <a:defRPr sz="2500"/>
            </a:lvl8pPr>
            <a:lvl9pPr marL="10054742" indent="0">
              <a:buNone/>
              <a:defRPr sz="2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03BC9-F5E3-40CC-8180-100BE396BB56}" type="datetimeFigureOut">
              <a:rPr lang="fr-FR"/>
              <a:pPr>
                <a:defRPr/>
              </a:pPr>
              <a:t>30/10/2015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D09D4-E35C-41E9-94CD-3E12C7090E2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18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5877" y="20667029"/>
            <a:ext cx="6048375" cy="2439860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5877" y="2638054"/>
            <a:ext cx="6048375" cy="17714595"/>
          </a:xfrm>
        </p:spPr>
        <p:txBody>
          <a:bodyPr rtlCol="0">
            <a:normAutofit/>
          </a:bodyPr>
          <a:lstStyle>
            <a:lvl1pPr marL="0" indent="0">
              <a:buNone/>
              <a:defRPr sz="8800"/>
            </a:lvl1pPr>
            <a:lvl2pPr marL="1256843" indent="0">
              <a:buNone/>
              <a:defRPr sz="7700"/>
            </a:lvl2pPr>
            <a:lvl3pPr marL="2513686" indent="0">
              <a:buNone/>
              <a:defRPr sz="6600"/>
            </a:lvl3pPr>
            <a:lvl4pPr marL="3770528" indent="0">
              <a:buNone/>
              <a:defRPr sz="5500"/>
            </a:lvl4pPr>
            <a:lvl5pPr marL="5027371" indent="0">
              <a:buNone/>
              <a:defRPr sz="5500"/>
            </a:lvl5pPr>
            <a:lvl6pPr marL="6284214" indent="0">
              <a:buNone/>
              <a:defRPr sz="5500"/>
            </a:lvl6pPr>
            <a:lvl7pPr marL="7541057" indent="0">
              <a:buNone/>
              <a:defRPr sz="5500"/>
            </a:lvl7pPr>
            <a:lvl8pPr marL="8797900" indent="0">
              <a:buNone/>
              <a:defRPr sz="5500"/>
            </a:lvl8pPr>
            <a:lvl9pPr marL="10054742" indent="0">
              <a:buNone/>
              <a:defRPr sz="55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5877" y="23106890"/>
            <a:ext cx="6048375" cy="3465006"/>
          </a:xfrm>
        </p:spPr>
        <p:txBody>
          <a:bodyPr/>
          <a:lstStyle>
            <a:lvl1pPr marL="0" indent="0">
              <a:buNone/>
              <a:defRPr sz="3800"/>
            </a:lvl1pPr>
            <a:lvl2pPr marL="1256843" indent="0">
              <a:buNone/>
              <a:defRPr sz="3300"/>
            </a:lvl2pPr>
            <a:lvl3pPr marL="2513686" indent="0">
              <a:buNone/>
              <a:defRPr sz="2700"/>
            </a:lvl3pPr>
            <a:lvl4pPr marL="3770528" indent="0">
              <a:buNone/>
              <a:defRPr sz="2500"/>
            </a:lvl4pPr>
            <a:lvl5pPr marL="5027371" indent="0">
              <a:buNone/>
              <a:defRPr sz="2500"/>
            </a:lvl5pPr>
            <a:lvl6pPr marL="6284214" indent="0">
              <a:buNone/>
              <a:defRPr sz="2500"/>
            </a:lvl6pPr>
            <a:lvl7pPr marL="7541057" indent="0">
              <a:buNone/>
              <a:defRPr sz="2500"/>
            </a:lvl7pPr>
            <a:lvl8pPr marL="8797900" indent="0">
              <a:buNone/>
              <a:defRPr sz="2500"/>
            </a:lvl8pPr>
            <a:lvl9pPr marL="10054742" indent="0">
              <a:buNone/>
              <a:defRPr sz="2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ADCA4-F7A1-4B1D-8802-8DCFA88367FE}" type="datetimeFigureOut">
              <a:rPr lang="fr-FR"/>
              <a:pPr>
                <a:defRPr/>
              </a:pPr>
              <a:t>30/10/2015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A5B8E-8328-423E-B894-6D68D769E44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269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504036" y="1182342"/>
            <a:ext cx="9072563" cy="4920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51369" tIns="125684" rIns="251369" bIns="12568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504036" y="6889013"/>
            <a:ext cx="9072563" cy="19484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51369" tIns="125684" rIns="251369" bIns="1256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04031" y="27364680"/>
            <a:ext cx="2352146" cy="1571897"/>
          </a:xfrm>
          <a:prstGeom prst="rect">
            <a:avLst/>
          </a:prstGeom>
        </p:spPr>
        <p:txBody>
          <a:bodyPr vert="horz" lIns="251369" tIns="125684" rIns="251369" bIns="125684" rtlCol="0" anchor="ctr"/>
          <a:lstStyle>
            <a:lvl1pPr algn="l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AF743A1-BD25-4CA5-BC84-B31484B8DE96}" type="datetimeFigureOut">
              <a:rPr lang="fr-FR"/>
              <a:pPr>
                <a:defRPr/>
              </a:pPr>
              <a:t>30/10/2015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444214" y="27364680"/>
            <a:ext cx="3192198" cy="1571897"/>
          </a:xfrm>
          <a:prstGeom prst="rect">
            <a:avLst/>
          </a:prstGeom>
        </p:spPr>
        <p:txBody>
          <a:bodyPr vert="horz" lIns="251369" tIns="125684" rIns="251369" bIns="125684" rtlCol="0" anchor="ctr"/>
          <a:lstStyle>
            <a:lvl1pPr algn="ct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224448" y="27364680"/>
            <a:ext cx="2352146" cy="1571897"/>
          </a:xfrm>
          <a:prstGeom prst="rect">
            <a:avLst/>
          </a:prstGeom>
        </p:spPr>
        <p:txBody>
          <a:bodyPr vert="horz" lIns="251369" tIns="125684" rIns="251369" bIns="125684" rtlCol="0" anchor="ctr"/>
          <a:lstStyle>
            <a:lvl1pPr algn="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2C69A8C-E187-4787-870A-8AF38E40F3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12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" pitchFamily="34" charset="0"/>
        </a:defRPr>
      </a:lvl5pPr>
      <a:lvl6pPr marL="1256843" algn="ctr" rtl="0" eaLnBrk="1" fontAlgn="base" hangingPunct="1"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" pitchFamily="34" charset="0"/>
        </a:defRPr>
      </a:lvl6pPr>
      <a:lvl7pPr marL="2513686" algn="ctr" rtl="0" eaLnBrk="1" fontAlgn="base" hangingPunct="1"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" pitchFamily="34" charset="0"/>
        </a:defRPr>
      </a:lvl7pPr>
      <a:lvl8pPr marL="3770528" algn="ctr" rtl="0" eaLnBrk="1" fontAlgn="base" hangingPunct="1"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" pitchFamily="34" charset="0"/>
        </a:defRPr>
      </a:lvl8pPr>
      <a:lvl9pPr marL="5027371" algn="ctr" rtl="0" eaLnBrk="1" fontAlgn="base" hangingPunct="1"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" pitchFamily="34" charset="0"/>
        </a:defRPr>
      </a:lvl9pPr>
    </p:titleStyle>
    <p:bodyStyle>
      <a:lvl1pPr marL="942632" indent="-9426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42370" indent="-78552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42107" indent="-62842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98950" indent="-62842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55793" indent="-62842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912635" indent="-628421" algn="l" defTabSz="2513686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69478" indent="-628421" algn="l" defTabSz="2513686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26321" indent="-628421" algn="l" defTabSz="2513686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83164" indent="-628421" algn="l" defTabSz="2513686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513686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6843" algn="l" defTabSz="2513686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13686" algn="l" defTabSz="2513686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70528" algn="l" defTabSz="2513686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27371" algn="l" defTabSz="2513686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84214" algn="l" defTabSz="2513686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41057" algn="l" defTabSz="2513686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97900" algn="l" defTabSz="2513686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54742" algn="l" defTabSz="2513686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/>
          <p:cNvSpPr/>
          <p:nvPr/>
        </p:nvSpPr>
        <p:spPr>
          <a:xfrm>
            <a:off x="-9525" y="1"/>
            <a:ext cx="10092567" cy="265175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b="1"/>
          </a:p>
        </p:txBody>
      </p:sp>
      <p:sp>
        <p:nvSpPr>
          <p:cNvPr id="24" name="Rectangle 23"/>
          <p:cNvSpPr/>
          <p:nvPr/>
        </p:nvSpPr>
        <p:spPr>
          <a:xfrm>
            <a:off x="-25194" y="26075429"/>
            <a:ext cx="10108235" cy="442171"/>
          </a:xfrm>
          <a:prstGeom prst="rect">
            <a:avLst/>
          </a:prstGeom>
          <a:solidFill>
            <a:srgbClr val="2C40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2" name="Rectangle 281"/>
          <p:cNvSpPr/>
          <p:nvPr/>
        </p:nvSpPr>
        <p:spPr>
          <a:xfrm>
            <a:off x="1806097" y="23617731"/>
            <a:ext cx="7773662" cy="5815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3" name="Rectangle 282"/>
          <p:cNvSpPr/>
          <p:nvPr/>
        </p:nvSpPr>
        <p:spPr>
          <a:xfrm>
            <a:off x="1834503" y="24452536"/>
            <a:ext cx="7773662" cy="8419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9" name="Rectangle 278"/>
          <p:cNvSpPr/>
          <p:nvPr/>
        </p:nvSpPr>
        <p:spPr>
          <a:xfrm>
            <a:off x="1806097" y="21422924"/>
            <a:ext cx="7773662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8" name="Rectangle 277"/>
          <p:cNvSpPr/>
          <p:nvPr/>
        </p:nvSpPr>
        <p:spPr>
          <a:xfrm>
            <a:off x="1843996" y="20378581"/>
            <a:ext cx="7773662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6" name="Rectangle 275"/>
          <p:cNvSpPr/>
          <p:nvPr/>
        </p:nvSpPr>
        <p:spPr>
          <a:xfrm>
            <a:off x="1843996" y="19302268"/>
            <a:ext cx="7773662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5" name="Rectangle 274"/>
          <p:cNvSpPr/>
          <p:nvPr/>
        </p:nvSpPr>
        <p:spPr>
          <a:xfrm>
            <a:off x="1806097" y="18271841"/>
            <a:ext cx="7773662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ZoneTexte 146"/>
          <p:cNvSpPr txBox="1"/>
          <p:nvPr/>
        </p:nvSpPr>
        <p:spPr>
          <a:xfrm>
            <a:off x="1843996" y="1884900"/>
            <a:ext cx="8395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La</a:t>
            </a:r>
            <a:r>
              <a:rPr lang="fr-FR" sz="1600" b="1" dirty="0" smtClean="0">
                <a:solidFill>
                  <a:schemeClr val="accent3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Loi </a:t>
            </a:r>
            <a:r>
              <a:rPr lang="fr-FR" sz="1600" b="1" dirty="0">
                <a:solidFill>
                  <a:schemeClr val="accent3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pour la croissance, l’activité et l’égalité des chances </a:t>
            </a:r>
            <a:r>
              <a:rPr lang="fr-FR" sz="1600" b="1" dirty="0" smtClean="0">
                <a:solidFill>
                  <a:schemeClr val="accent3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/>
            </a:r>
            <a:br>
              <a:rPr lang="fr-FR" sz="1600" b="1" dirty="0" smtClean="0">
                <a:solidFill>
                  <a:schemeClr val="accent3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</a:br>
            <a:r>
              <a:rPr lang="fr-FR" sz="1600" b="1" dirty="0" smtClean="0">
                <a:solidFill>
                  <a:schemeClr val="accent3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économiques</a:t>
            </a:r>
            <a:r>
              <a:rPr lang="fr-FR" sz="16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,</a:t>
            </a:r>
            <a:r>
              <a:rPr lang="fr-FR" sz="1600" b="1" dirty="0" smtClean="0">
                <a:solidFill>
                  <a:schemeClr val="accent3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fr-FR" sz="16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dite</a:t>
            </a:r>
            <a:r>
              <a:rPr lang="fr-FR" sz="1600" b="1" dirty="0" smtClean="0">
                <a:solidFill>
                  <a:schemeClr val="accent3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Loi Macron</a:t>
            </a:r>
            <a:r>
              <a:rPr lang="fr-FR" sz="16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, est </a:t>
            </a:r>
            <a:r>
              <a:rPr lang="fr-FR" sz="1600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fr-FR" sz="16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promulguée</a:t>
            </a:r>
            <a:endParaRPr lang="fr-FR" sz="16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148" name="ZoneTexte 147"/>
          <p:cNvSpPr txBox="1"/>
          <p:nvPr/>
        </p:nvSpPr>
        <p:spPr>
          <a:xfrm>
            <a:off x="1825125" y="2609174"/>
            <a:ext cx="75893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100" b="1">
                <a:solidFill>
                  <a:schemeClr val="accent5"/>
                </a:solidFill>
              </a:defRPr>
            </a:lvl1pPr>
          </a:lstStyle>
          <a:p>
            <a:r>
              <a:rPr lang="fr-FR" sz="1600" b="0" dirty="0" smtClean="0">
                <a:solidFill>
                  <a:schemeClr val="tx1"/>
                </a:solidFill>
              </a:rPr>
              <a:t>Libérer, investir et </a:t>
            </a:r>
            <a:r>
              <a:rPr lang="fr-FR" sz="1600" b="0" dirty="0">
                <a:solidFill>
                  <a:schemeClr val="tx1"/>
                </a:solidFill>
              </a:rPr>
              <a:t>t</a:t>
            </a:r>
            <a:r>
              <a:rPr lang="fr-FR" sz="1600" b="0" dirty="0" smtClean="0">
                <a:solidFill>
                  <a:schemeClr val="tx1"/>
                </a:solidFill>
              </a:rPr>
              <a:t>ravailler partout </a:t>
            </a:r>
            <a:r>
              <a:rPr lang="fr-FR" sz="1600" b="0" dirty="0">
                <a:solidFill>
                  <a:schemeClr val="tx1"/>
                </a:solidFill>
              </a:rPr>
              <a:t>en France et dans tous les secteurs </a:t>
            </a:r>
          </a:p>
        </p:txBody>
      </p:sp>
      <p:sp>
        <p:nvSpPr>
          <p:cNvPr id="149" name="ZoneTexte 148"/>
          <p:cNvSpPr txBox="1"/>
          <p:nvPr/>
        </p:nvSpPr>
        <p:spPr>
          <a:xfrm>
            <a:off x="1825125" y="3171272"/>
            <a:ext cx="6150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000" b="1">
                <a:solidFill>
                  <a:schemeClr val="accent5"/>
                </a:solidFill>
              </a:defRPr>
            </a:lvl1pPr>
          </a:lstStyle>
          <a:p>
            <a:r>
              <a:rPr lang="fr-FR" sz="1600" b="0" dirty="0">
                <a:solidFill>
                  <a:schemeClr val="tx1"/>
                </a:solidFill>
              </a:rPr>
              <a:t>La </a:t>
            </a:r>
            <a:r>
              <a:rPr lang="fr-FR" sz="1600" dirty="0">
                <a:solidFill>
                  <a:schemeClr val="accent3"/>
                </a:solidFill>
              </a:rPr>
              <a:t>libéralisation du transport régional en autocar </a:t>
            </a:r>
            <a:r>
              <a:rPr lang="fr-FR" sz="1600" b="0" dirty="0">
                <a:solidFill>
                  <a:schemeClr val="tx1"/>
                </a:solidFill>
              </a:rPr>
              <a:t>est actée</a:t>
            </a:r>
          </a:p>
        </p:txBody>
      </p:sp>
      <p:sp>
        <p:nvSpPr>
          <p:cNvPr id="153" name="ZoneTexte 152"/>
          <p:cNvSpPr txBox="1"/>
          <p:nvPr/>
        </p:nvSpPr>
        <p:spPr>
          <a:xfrm>
            <a:off x="217560" y="729090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HIER</a:t>
            </a:r>
            <a:endParaRPr lang="fr-F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4" name="ZoneTexte 153"/>
          <p:cNvSpPr txBox="1"/>
          <p:nvPr/>
        </p:nvSpPr>
        <p:spPr>
          <a:xfrm>
            <a:off x="7312791" y="729090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DEMAIN</a:t>
            </a:r>
            <a:endParaRPr lang="fr-F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58" name="Connecteur droit 157"/>
          <p:cNvCxnSpPr/>
          <p:nvPr/>
        </p:nvCxnSpPr>
        <p:spPr>
          <a:xfrm>
            <a:off x="0" y="6821071"/>
            <a:ext cx="10080625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Organigramme : Terminateur 158"/>
          <p:cNvSpPr/>
          <p:nvPr/>
        </p:nvSpPr>
        <p:spPr>
          <a:xfrm>
            <a:off x="3816176" y="6677055"/>
            <a:ext cx="2448272" cy="288032"/>
          </a:xfrm>
          <a:prstGeom prst="flowChartTerminator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latin typeface="Britannic Bold" panose="020B0903060703020204" pitchFamily="34" charset="0"/>
              </a:rPr>
              <a:t>CE QUI VA CHANGER</a:t>
            </a:r>
            <a:endParaRPr lang="fr-FR" sz="1600" dirty="0">
              <a:latin typeface="Britannic Bold" panose="020B0903060703020204" pitchFamily="34" charset="0"/>
            </a:endParaRPr>
          </a:p>
        </p:txBody>
      </p:sp>
      <p:pic>
        <p:nvPicPr>
          <p:cNvPr id="163" name="Image 16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21" y="2605283"/>
            <a:ext cx="392936" cy="392936"/>
          </a:xfrm>
          <a:prstGeom prst="rect">
            <a:avLst/>
          </a:prstGeom>
        </p:spPr>
      </p:pic>
      <p:grpSp>
        <p:nvGrpSpPr>
          <p:cNvPr id="280" name="Groupe 279"/>
          <p:cNvGrpSpPr/>
          <p:nvPr/>
        </p:nvGrpSpPr>
        <p:grpSpPr>
          <a:xfrm>
            <a:off x="2577479" y="4574999"/>
            <a:ext cx="7439313" cy="1580693"/>
            <a:chOff x="2577479" y="5229402"/>
            <a:chExt cx="7439313" cy="1580693"/>
          </a:xfrm>
        </p:grpSpPr>
        <p:sp>
          <p:nvSpPr>
            <p:cNvPr id="165" name="Rectangle 164"/>
            <p:cNvSpPr/>
            <p:nvPr/>
          </p:nvSpPr>
          <p:spPr>
            <a:xfrm>
              <a:off x="2577480" y="5229402"/>
              <a:ext cx="72854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lvl="0"/>
              <a:r>
                <a:rPr lang="fr-FR" sz="1600" b="1" dirty="0">
                  <a:solidFill>
                    <a:schemeClr val="accent4"/>
                  </a:solidFill>
                </a:rPr>
                <a:t>Distance  &gt; </a:t>
              </a:r>
              <a:r>
                <a:rPr lang="fr-FR" sz="1600" b="1" dirty="0" smtClean="0">
                  <a:solidFill>
                    <a:schemeClr val="accent4"/>
                  </a:solidFill>
                </a:rPr>
                <a:t>100 </a:t>
              </a:r>
              <a:r>
                <a:rPr lang="fr-FR" sz="1600" b="1" dirty="0">
                  <a:solidFill>
                    <a:schemeClr val="accent4"/>
                  </a:solidFill>
                </a:rPr>
                <a:t>kms </a:t>
              </a:r>
              <a:endParaRPr lang="fr-FR" sz="1600" dirty="0">
                <a:solidFill>
                  <a:schemeClr val="accent4"/>
                </a:solidFill>
              </a:endParaRPr>
            </a:p>
            <a:p>
              <a:pPr lvl="0"/>
              <a:r>
                <a:rPr lang="fr-FR" sz="1200" dirty="0"/>
                <a:t>L</a:t>
              </a:r>
              <a:r>
                <a:rPr lang="fr-FR" sz="1200" dirty="0" smtClean="0"/>
                <a:t>e transport de passagers en autocar est désormais autorisé (trajet Bordeaux -  Lyon par exemple)</a:t>
              </a:r>
              <a:endParaRPr lang="fr-FR" sz="1200" dirty="0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2577479" y="6102209"/>
              <a:ext cx="7439313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lvl="0"/>
              <a:r>
                <a:rPr lang="fr-FR" sz="1600" b="1" dirty="0">
                  <a:solidFill>
                    <a:schemeClr val="accent4"/>
                  </a:solidFill>
                </a:rPr>
                <a:t>Distance  </a:t>
              </a:r>
              <a:r>
                <a:rPr lang="fr-FR" sz="1600" b="1" dirty="0" smtClean="0">
                  <a:solidFill>
                    <a:schemeClr val="accent4"/>
                  </a:solidFill>
                </a:rPr>
                <a:t>&lt; </a:t>
              </a:r>
              <a:r>
                <a:rPr lang="fr-FR" sz="1600" b="1" dirty="0">
                  <a:solidFill>
                    <a:schemeClr val="accent4"/>
                  </a:solidFill>
                </a:rPr>
                <a:t>1</a:t>
              </a:r>
              <a:r>
                <a:rPr lang="fr-FR" sz="1600" b="1" dirty="0" smtClean="0">
                  <a:solidFill>
                    <a:schemeClr val="accent4"/>
                  </a:solidFill>
                </a:rPr>
                <a:t>00 kms</a:t>
              </a:r>
            </a:p>
            <a:p>
              <a:pPr lvl="0"/>
              <a:r>
                <a:rPr lang="fr-FR" sz="1200" dirty="0" smtClean="0"/>
                <a:t>Toute ouverture de ligne est soumise à l’approbation de l’ARAFER (ex ARAF), chargée d’évaluer l’impact économique les services de transports organisés par les collectivités (trains, transports routiers urbains…)</a:t>
              </a:r>
              <a:endParaRPr lang="fr-FR" sz="1200" i="1" dirty="0"/>
            </a:p>
          </p:txBody>
        </p:sp>
      </p:grpSp>
      <p:sp>
        <p:nvSpPr>
          <p:cNvPr id="174" name="ZoneTexte 173"/>
          <p:cNvSpPr txBox="1"/>
          <p:nvPr/>
        </p:nvSpPr>
        <p:spPr>
          <a:xfrm>
            <a:off x="3474112" y="7290908"/>
            <a:ext cx="2555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AUJOURD’HUI</a:t>
            </a:r>
            <a:endParaRPr lang="fr-FR" sz="6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9" name="ZoneTexte 178"/>
          <p:cNvSpPr txBox="1"/>
          <p:nvPr/>
        </p:nvSpPr>
        <p:spPr>
          <a:xfrm>
            <a:off x="-25193" y="14536952"/>
            <a:ext cx="7008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Hier et demain : </a:t>
            </a:r>
            <a:r>
              <a:rPr lang="fr-FR" sz="9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</a:t>
            </a:r>
            <a:r>
              <a:rPr lang="fr-FR" sz="9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ource Ministère de l’économie et des finances et de l’industrie</a:t>
            </a:r>
          </a:p>
          <a:p>
            <a:r>
              <a:rPr lang="fr-FR" sz="9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Aujourd’hui : bilan réalisé </a:t>
            </a:r>
            <a:r>
              <a:rPr lang="fr-FR" sz="9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9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un mois </a:t>
            </a:r>
            <a:r>
              <a:rPr lang="fr-FR" sz="9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9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après la mise en application de la loi</a:t>
            </a:r>
            <a:endParaRPr lang="fr-FR" sz="9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80" name="Image 179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03" y="4289226"/>
            <a:ext cx="2089255" cy="2089255"/>
          </a:xfrm>
          <a:prstGeom prst="rect">
            <a:avLst/>
          </a:prstGeom>
        </p:spPr>
      </p:pic>
      <p:cxnSp>
        <p:nvCxnSpPr>
          <p:cNvPr id="181" name="Connecteur droit 180"/>
          <p:cNvCxnSpPr/>
          <p:nvPr/>
        </p:nvCxnSpPr>
        <p:spPr>
          <a:xfrm>
            <a:off x="0" y="15396709"/>
            <a:ext cx="10080625" cy="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Organigramme : Terminateur 181"/>
          <p:cNvSpPr/>
          <p:nvPr/>
        </p:nvSpPr>
        <p:spPr>
          <a:xfrm>
            <a:off x="3816176" y="15252693"/>
            <a:ext cx="2448272" cy="288032"/>
          </a:xfrm>
          <a:prstGeom prst="flowChartTerminator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latin typeface="Britannic Bold" panose="020B0903060703020204" pitchFamily="34" charset="0"/>
              </a:rPr>
              <a:t>LE MARCHÉ</a:t>
            </a:r>
            <a:endParaRPr lang="fr-FR" sz="1600" dirty="0">
              <a:latin typeface="Britannic Bold" panose="020B0903060703020204" pitchFamily="34" charset="0"/>
            </a:endParaRPr>
          </a:p>
        </p:txBody>
      </p:sp>
      <p:grpSp>
        <p:nvGrpSpPr>
          <p:cNvPr id="14" name="Groupe 13"/>
          <p:cNvGrpSpPr/>
          <p:nvPr/>
        </p:nvGrpSpPr>
        <p:grpSpPr>
          <a:xfrm>
            <a:off x="57139" y="23617731"/>
            <a:ext cx="2420619" cy="581562"/>
            <a:chOff x="57139" y="26364406"/>
            <a:chExt cx="2420619" cy="581562"/>
          </a:xfrm>
        </p:grpSpPr>
        <p:sp>
          <p:nvSpPr>
            <p:cNvPr id="192" name="Pentagone 191"/>
            <p:cNvSpPr/>
            <p:nvPr/>
          </p:nvSpPr>
          <p:spPr>
            <a:xfrm>
              <a:off x="418844" y="26364406"/>
              <a:ext cx="1980198" cy="581562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>
                <a:latin typeface="Britannic Bold" panose="020B0903060703020204" pitchFamily="34" charset="0"/>
              </a:endParaRPr>
            </a:p>
          </p:txBody>
        </p:sp>
        <p:sp>
          <p:nvSpPr>
            <p:cNvPr id="193" name="ZoneTexte 192"/>
            <p:cNvSpPr txBox="1"/>
            <p:nvPr/>
          </p:nvSpPr>
          <p:spPr>
            <a:xfrm>
              <a:off x="57139" y="26522774"/>
              <a:ext cx="24206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ritannic Bold" panose="020B0903060703020204" pitchFamily="34" charset="0"/>
                  <a:cs typeface="+mn-cs"/>
                </a:rPr>
                <a:t>Stratégie</a:t>
              </a:r>
              <a:endPara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ritannic Bold" panose="020B0903060703020204" pitchFamily="34" charset="0"/>
                <a:cs typeface="+mn-cs"/>
              </a:endParaRPr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57139" y="24452753"/>
            <a:ext cx="2420619" cy="841779"/>
            <a:chOff x="57139" y="27256813"/>
            <a:chExt cx="2420619" cy="720589"/>
          </a:xfrm>
        </p:grpSpPr>
        <p:sp>
          <p:nvSpPr>
            <p:cNvPr id="196" name="Pentagone 195"/>
            <p:cNvSpPr/>
            <p:nvPr/>
          </p:nvSpPr>
          <p:spPr>
            <a:xfrm>
              <a:off x="416499" y="27256813"/>
              <a:ext cx="1980197" cy="720589"/>
            </a:xfrm>
            <a:prstGeom prst="homePlate">
              <a:avLst>
                <a:gd name="adj" fmla="val 37875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>
                <a:solidFill>
                  <a:schemeClr val="tx1">
                    <a:lumMod val="65000"/>
                    <a:lumOff val="35000"/>
                  </a:schemeClr>
                </a:solidFill>
                <a:latin typeface="Britannic Bold" panose="020B0903060703020204" pitchFamily="34" charset="0"/>
              </a:endParaRPr>
            </a:p>
          </p:txBody>
        </p:sp>
        <p:sp>
          <p:nvSpPr>
            <p:cNvPr id="197" name="ZoneTexte 196"/>
            <p:cNvSpPr txBox="1"/>
            <p:nvPr/>
          </p:nvSpPr>
          <p:spPr>
            <a:xfrm>
              <a:off x="57139" y="27400321"/>
              <a:ext cx="2420619" cy="3556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ritannic Bold" panose="020B0903060703020204" pitchFamily="34" charset="0"/>
                  <a:cs typeface="+mn-cs"/>
                </a:rPr>
                <a:t>Promesse </a:t>
              </a:r>
            </a:p>
            <a:p>
              <a:pPr algn="ctr"/>
              <a:r>
                <a:rPr lang="fr-FR" sz="105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ritannic Bold" panose="020B0903060703020204" pitchFamily="34" charset="0"/>
                  <a:cs typeface="+mn-cs"/>
                </a:rPr>
                <a:t>client</a:t>
              </a:r>
              <a:endParaRPr lang="fr-FR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Britannic Bold" panose="020B0903060703020204" pitchFamily="34" charset="0"/>
                <a:cs typeface="+mn-cs"/>
              </a:endParaRPr>
            </a:p>
          </p:txBody>
        </p:sp>
      </p:grpSp>
      <p:sp>
        <p:nvSpPr>
          <p:cNvPr id="199" name="Pentagone 198"/>
          <p:cNvSpPr/>
          <p:nvPr/>
        </p:nvSpPr>
        <p:spPr>
          <a:xfrm>
            <a:off x="405331" y="19311441"/>
            <a:ext cx="1987401" cy="864096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latin typeface="Britannic Bold" panose="020B0903060703020204" pitchFamily="34" charset="0"/>
            </a:endParaRPr>
          </a:p>
        </p:txBody>
      </p:sp>
      <p:sp>
        <p:nvSpPr>
          <p:cNvPr id="200" name="ZoneTexte 199"/>
          <p:cNvSpPr txBox="1"/>
          <p:nvPr/>
        </p:nvSpPr>
        <p:spPr>
          <a:xfrm>
            <a:off x="48313" y="19612684"/>
            <a:ext cx="24206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ritannic Bold" panose="020B0903060703020204" pitchFamily="34" charset="0"/>
                <a:cs typeface="+mn-cs"/>
              </a:rPr>
              <a:t>Lignes*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Britannic Bold" panose="020B0903060703020204" pitchFamily="34" charset="0"/>
              <a:cs typeface="+mn-cs"/>
            </a:endParaRPr>
          </a:p>
        </p:txBody>
      </p:sp>
      <p:grpSp>
        <p:nvGrpSpPr>
          <p:cNvPr id="201" name="Groupe 200"/>
          <p:cNvGrpSpPr/>
          <p:nvPr/>
        </p:nvGrpSpPr>
        <p:grpSpPr>
          <a:xfrm>
            <a:off x="5592426" y="19519523"/>
            <a:ext cx="893882" cy="474352"/>
            <a:chOff x="1628800" y="2966480"/>
            <a:chExt cx="893882" cy="474352"/>
          </a:xfrm>
        </p:grpSpPr>
        <p:pic>
          <p:nvPicPr>
            <p:cNvPr id="214" name="Image 21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525" t="22020" r="-1702" b="23201"/>
            <a:stretch/>
          </p:blipFill>
          <p:spPr>
            <a:xfrm>
              <a:off x="1628800" y="2966480"/>
              <a:ext cx="893882" cy="474352"/>
            </a:xfrm>
            <a:prstGeom prst="rect">
              <a:avLst/>
            </a:prstGeom>
          </p:spPr>
        </p:pic>
        <p:sp>
          <p:nvSpPr>
            <p:cNvPr id="215" name="ZoneTexte 214"/>
            <p:cNvSpPr txBox="1"/>
            <p:nvPr/>
          </p:nvSpPr>
          <p:spPr>
            <a:xfrm>
              <a:off x="1739043" y="3152800"/>
              <a:ext cx="6733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 smtClean="0">
                  <a:solidFill>
                    <a:schemeClr val="bg1"/>
                  </a:solidFill>
                  <a:latin typeface="Britannic Bold" panose="020B0903060703020204" pitchFamily="34" charset="0"/>
                  <a:cs typeface="+mn-cs"/>
                </a:rPr>
                <a:t>13</a:t>
              </a:r>
              <a:endParaRPr lang="fr-FR" sz="1200" dirty="0">
                <a:solidFill>
                  <a:schemeClr val="bg1"/>
                </a:solidFill>
                <a:latin typeface="Britannic Bold" panose="020B0903060703020204" pitchFamily="34" charset="0"/>
                <a:cs typeface="+mn-cs"/>
              </a:endParaRPr>
            </a:p>
          </p:txBody>
        </p:sp>
      </p:grpSp>
      <p:grpSp>
        <p:nvGrpSpPr>
          <p:cNvPr id="202" name="Groupe 201"/>
          <p:cNvGrpSpPr/>
          <p:nvPr/>
        </p:nvGrpSpPr>
        <p:grpSpPr>
          <a:xfrm>
            <a:off x="2660825" y="19491051"/>
            <a:ext cx="1001190" cy="531297"/>
            <a:chOff x="1628800" y="2909535"/>
            <a:chExt cx="1001190" cy="531297"/>
          </a:xfrm>
        </p:grpSpPr>
        <p:pic>
          <p:nvPicPr>
            <p:cNvPr id="212" name="Image 211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525" t="22020" r="-1702" b="23201"/>
            <a:stretch/>
          </p:blipFill>
          <p:spPr>
            <a:xfrm>
              <a:off x="1628800" y="2909535"/>
              <a:ext cx="1001190" cy="531297"/>
            </a:xfrm>
            <a:prstGeom prst="rect">
              <a:avLst/>
            </a:prstGeom>
          </p:spPr>
        </p:pic>
        <p:sp>
          <p:nvSpPr>
            <p:cNvPr id="213" name="ZoneTexte 212"/>
            <p:cNvSpPr txBox="1"/>
            <p:nvPr/>
          </p:nvSpPr>
          <p:spPr>
            <a:xfrm>
              <a:off x="1819500" y="3118768"/>
              <a:ext cx="6733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 smtClean="0">
                  <a:solidFill>
                    <a:schemeClr val="bg1"/>
                  </a:solidFill>
                  <a:latin typeface="Britannic Bold" panose="020B0903060703020204" pitchFamily="34" charset="0"/>
                  <a:cs typeface="+mn-cs"/>
                </a:rPr>
                <a:t>17</a:t>
              </a:r>
              <a:endParaRPr lang="fr-FR" sz="1200" dirty="0">
                <a:solidFill>
                  <a:schemeClr val="bg1"/>
                </a:solidFill>
                <a:latin typeface="Britannic Bold" panose="020B0903060703020204" pitchFamily="34" charset="0"/>
                <a:cs typeface="+mn-cs"/>
              </a:endParaRPr>
            </a:p>
          </p:txBody>
        </p:sp>
      </p:grpSp>
      <p:grpSp>
        <p:nvGrpSpPr>
          <p:cNvPr id="203" name="Groupe 202"/>
          <p:cNvGrpSpPr/>
          <p:nvPr/>
        </p:nvGrpSpPr>
        <p:grpSpPr>
          <a:xfrm>
            <a:off x="4221416" y="19548774"/>
            <a:ext cx="783639" cy="415850"/>
            <a:chOff x="1628800" y="3024982"/>
            <a:chExt cx="783639" cy="415850"/>
          </a:xfrm>
        </p:grpSpPr>
        <p:pic>
          <p:nvPicPr>
            <p:cNvPr id="210" name="Image 209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525" t="22020" r="-1702" b="23201"/>
            <a:stretch/>
          </p:blipFill>
          <p:spPr>
            <a:xfrm>
              <a:off x="1628800" y="3024982"/>
              <a:ext cx="783639" cy="415850"/>
            </a:xfrm>
            <a:prstGeom prst="rect">
              <a:avLst/>
            </a:prstGeom>
          </p:spPr>
        </p:pic>
        <p:sp>
          <p:nvSpPr>
            <p:cNvPr id="211" name="ZoneTexte 210"/>
            <p:cNvSpPr txBox="1"/>
            <p:nvPr/>
          </p:nvSpPr>
          <p:spPr>
            <a:xfrm>
              <a:off x="1683921" y="3175183"/>
              <a:ext cx="6733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dirty="0" smtClean="0">
                  <a:solidFill>
                    <a:schemeClr val="bg1"/>
                  </a:solidFill>
                  <a:latin typeface="Britannic Bold" panose="020B0903060703020204" pitchFamily="34" charset="0"/>
                  <a:cs typeface="+mn-cs"/>
                </a:rPr>
                <a:t>08</a:t>
              </a:r>
              <a:endParaRPr lang="fr-FR" sz="1050" dirty="0">
                <a:solidFill>
                  <a:schemeClr val="bg1"/>
                </a:solidFill>
                <a:latin typeface="Britannic Bold" panose="020B0903060703020204" pitchFamily="34" charset="0"/>
                <a:cs typeface="+mn-cs"/>
              </a:endParaRPr>
            </a:p>
          </p:txBody>
        </p:sp>
      </p:grpSp>
      <p:grpSp>
        <p:nvGrpSpPr>
          <p:cNvPr id="204" name="Groupe 203"/>
          <p:cNvGrpSpPr/>
          <p:nvPr/>
        </p:nvGrpSpPr>
        <p:grpSpPr>
          <a:xfrm>
            <a:off x="8561133" y="19596428"/>
            <a:ext cx="673396" cy="320542"/>
            <a:chOff x="1583982" y="3142877"/>
            <a:chExt cx="673396" cy="320542"/>
          </a:xfrm>
        </p:grpSpPr>
        <p:pic>
          <p:nvPicPr>
            <p:cNvPr id="208" name="Image 207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525" t="22020" r="-1702" b="23201"/>
            <a:stretch/>
          </p:blipFill>
          <p:spPr>
            <a:xfrm>
              <a:off x="1628800" y="3142877"/>
              <a:ext cx="561473" cy="297954"/>
            </a:xfrm>
            <a:prstGeom prst="rect">
              <a:avLst/>
            </a:prstGeom>
          </p:spPr>
        </p:pic>
        <p:sp>
          <p:nvSpPr>
            <p:cNvPr id="209" name="ZoneTexte 208"/>
            <p:cNvSpPr txBox="1"/>
            <p:nvPr/>
          </p:nvSpPr>
          <p:spPr>
            <a:xfrm>
              <a:off x="1583982" y="3217198"/>
              <a:ext cx="67339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chemeClr val="bg1"/>
                  </a:solidFill>
                  <a:latin typeface="Britannic Bold" panose="020B0903060703020204" pitchFamily="34" charset="0"/>
                  <a:cs typeface="+mn-cs"/>
                </a:rPr>
                <a:t>04</a:t>
              </a:r>
              <a:endParaRPr lang="fr-FR" sz="1000" dirty="0">
                <a:solidFill>
                  <a:schemeClr val="bg1"/>
                </a:solidFill>
                <a:latin typeface="Britannic Bold" panose="020B0903060703020204" pitchFamily="34" charset="0"/>
                <a:cs typeface="+mn-cs"/>
              </a:endParaRPr>
            </a:p>
          </p:txBody>
        </p:sp>
      </p:grpSp>
      <p:grpSp>
        <p:nvGrpSpPr>
          <p:cNvPr id="205" name="Groupe 204"/>
          <p:cNvGrpSpPr/>
          <p:nvPr/>
        </p:nvGrpSpPr>
        <p:grpSpPr>
          <a:xfrm>
            <a:off x="7016788" y="19519523"/>
            <a:ext cx="893882" cy="474352"/>
            <a:chOff x="1628800" y="2966480"/>
            <a:chExt cx="893882" cy="474352"/>
          </a:xfrm>
        </p:grpSpPr>
        <p:pic>
          <p:nvPicPr>
            <p:cNvPr id="206" name="Image 205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525" t="22020" r="-1702" b="23201"/>
            <a:stretch/>
          </p:blipFill>
          <p:spPr>
            <a:xfrm>
              <a:off x="1628800" y="2966480"/>
              <a:ext cx="893882" cy="474352"/>
            </a:xfrm>
            <a:prstGeom prst="rect">
              <a:avLst/>
            </a:prstGeom>
          </p:spPr>
        </p:pic>
        <p:sp>
          <p:nvSpPr>
            <p:cNvPr id="207" name="ZoneTexte 206"/>
            <p:cNvSpPr txBox="1"/>
            <p:nvPr/>
          </p:nvSpPr>
          <p:spPr>
            <a:xfrm>
              <a:off x="1739043" y="3152800"/>
              <a:ext cx="6733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dirty="0" smtClean="0">
                  <a:solidFill>
                    <a:schemeClr val="bg1"/>
                  </a:solidFill>
                  <a:latin typeface="Britannic Bold" panose="020B0903060703020204" pitchFamily="34" charset="0"/>
                  <a:cs typeface="+mn-cs"/>
                </a:rPr>
                <a:t>13</a:t>
              </a:r>
              <a:endParaRPr lang="fr-FR" sz="1050" dirty="0">
                <a:solidFill>
                  <a:schemeClr val="bg1"/>
                </a:solidFill>
                <a:latin typeface="Britannic Bold" panose="020B0903060703020204" pitchFamily="34" charset="0"/>
                <a:cs typeface="+mn-cs"/>
              </a:endParaRPr>
            </a:p>
          </p:txBody>
        </p:sp>
      </p:grpSp>
      <p:sp>
        <p:nvSpPr>
          <p:cNvPr id="216" name="Pentagone 215"/>
          <p:cNvSpPr/>
          <p:nvPr/>
        </p:nvSpPr>
        <p:spPr>
          <a:xfrm>
            <a:off x="410017" y="20377590"/>
            <a:ext cx="1980197" cy="864096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latin typeface="Britannic Bold" panose="020B0903060703020204" pitchFamily="34" charset="0"/>
            </a:endParaRPr>
          </a:p>
        </p:txBody>
      </p:sp>
      <p:sp>
        <p:nvSpPr>
          <p:cNvPr id="217" name="ZoneTexte 216"/>
          <p:cNvSpPr txBox="1"/>
          <p:nvPr/>
        </p:nvSpPr>
        <p:spPr>
          <a:xfrm>
            <a:off x="48313" y="20440306"/>
            <a:ext cx="24206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ritannic Bold" panose="020B0903060703020204" pitchFamily="34" charset="0"/>
                <a:cs typeface="+mn-cs"/>
              </a:rPr>
              <a:t>Prix d’appel au </a:t>
            </a:r>
          </a:p>
          <a:p>
            <a:pPr algn="ctr"/>
            <a:r>
              <a:rPr lang="fr-F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ritannic Bold" panose="020B0903060703020204" pitchFamily="34" charset="0"/>
                <a:cs typeface="+mn-cs"/>
              </a:rPr>
              <a:t>lancement </a:t>
            </a:r>
          </a:p>
          <a:p>
            <a:pPr algn="ctr"/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ritannic Bold" panose="020B0903060703020204" pitchFamily="34" charset="0"/>
                <a:cs typeface="+mn-cs"/>
              </a:rPr>
              <a:t>d</a:t>
            </a:r>
            <a:r>
              <a:rPr lang="fr-F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ritannic Bold" panose="020B0903060703020204" pitchFamily="34" charset="0"/>
                <a:cs typeface="+mn-cs"/>
              </a:rPr>
              <a:t>es lignes </a:t>
            </a:r>
          </a:p>
          <a:p>
            <a:pPr algn="ctr"/>
            <a:r>
              <a:rPr lang="fr-F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ritannic Bold" panose="020B0903060703020204" pitchFamily="34" charset="0"/>
                <a:cs typeface="+mn-cs"/>
              </a:rPr>
              <a:t>nationales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Britannic Bold" panose="020B0903060703020204" pitchFamily="34" charset="0"/>
              <a:cs typeface="+mn-cs"/>
            </a:endParaRPr>
          </a:p>
        </p:txBody>
      </p:sp>
      <p:grpSp>
        <p:nvGrpSpPr>
          <p:cNvPr id="7" name="Groupe 6"/>
          <p:cNvGrpSpPr/>
          <p:nvPr/>
        </p:nvGrpSpPr>
        <p:grpSpPr>
          <a:xfrm>
            <a:off x="2821439" y="20462484"/>
            <a:ext cx="679963" cy="648070"/>
            <a:chOff x="3058266" y="23034975"/>
            <a:chExt cx="679963" cy="648070"/>
          </a:xfrm>
        </p:grpSpPr>
        <p:pic>
          <p:nvPicPr>
            <p:cNvPr id="219" name="Image 21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0159" y="23034975"/>
              <a:ext cx="648070" cy="648070"/>
            </a:xfrm>
            <a:prstGeom prst="rect">
              <a:avLst/>
            </a:prstGeom>
          </p:spPr>
        </p:pic>
        <p:sp>
          <p:nvSpPr>
            <p:cNvPr id="220" name="ZoneTexte 219"/>
            <p:cNvSpPr txBox="1"/>
            <p:nvPr/>
          </p:nvSpPr>
          <p:spPr>
            <a:xfrm>
              <a:off x="3058266" y="23205413"/>
              <a:ext cx="6733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 smtClean="0">
                  <a:solidFill>
                    <a:schemeClr val="bg1"/>
                  </a:solidFill>
                  <a:latin typeface="Britannic Bold" panose="020B0903060703020204" pitchFamily="34" charset="0"/>
                  <a:cs typeface="+mn-cs"/>
                </a:rPr>
                <a:t>5 </a:t>
              </a:r>
              <a:r>
                <a:rPr lang="fr-FR" sz="1200" dirty="0">
                  <a:solidFill>
                    <a:schemeClr val="bg1"/>
                  </a:solidFill>
                  <a:latin typeface="Britannic Bold" panose="020B0903060703020204" pitchFamily="34" charset="0"/>
                </a:rPr>
                <a:t>€</a:t>
              </a:r>
              <a:endParaRPr lang="fr-FR" sz="1200" dirty="0">
                <a:solidFill>
                  <a:schemeClr val="bg1"/>
                </a:solidFill>
                <a:latin typeface="Britannic Bold" panose="020B0903060703020204" pitchFamily="34" charset="0"/>
                <a:cs typeface="+mn-cs"/>
              </a:endParaRPr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7127031" y="20559955"/>
            <a:ext cx="673396" cy="453129"/>
            <a:chOff x="7434705" y="23153714"/>
            <a:chExt cx="673396" cy="453129"/>
          </a:xfrm>
        </p:grpSpPr>
        <p:pic>
          <p:nvPicPr>
            <p:cNvPr id="222" name="Image 221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44839" y="23153714"/>
              <a:ext cx="453129" cy="453129"/>
            </a:xfrm>
            <a:prstGeom prst="rect">
              <a:avLst/>
            </a:prstGeom>
          </p:spPr>
        </p:pic>
        <p:sp>
          <p:nvSpPr>
            <p:cNvPr id="223" name="ZoneTexte 222"/>
            <p:cNvSpPr txBox="1"/>
            <p:nvPr/>
          </p:nvSpPr>
          <p:spPr>
            <a:xfrm>
              <a:off x="7434705" y="23249473"/>
              <a:ext cx="67339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chemeClr val="bg1"/>
                  </a:solidFill>
                  <a:latin typeface="Britannic Bold" panose="020B0903060703020204" pitchFamily="34" charset="0"/>
                  <a:cs typeface="+mn-cs"/>
                </a:rPr>
                <a:t>1 </a:t>
              </a:r>
              <a:r>
                <a:rPr lang="fr-FR" sz="1000" dirty="0">
                  <a:solidFill>
                    <a:schemeClr val="bg1"/>
                  </a:solidFill>
                  <a:latin typeface="Britannic Bold" panose="020B0903060703020204" pitchFamily="34" charset="0"/>
                </a:rPr>
                <a:t>€</a:t>
              </a:r>
              <a:endParaRPr lang="fr-FR" sz="1000" dirty="0">
                <a:solidFill>
                  <a:schemeClr val="bg1"/>
                </a:solidFill>
                <a:latin typeface="Britannic Bold" panose="020B0903060703020204" pitchFamily="34" charset="0"/>
                <a:cs typeface="+mn-cs"/>
              </a:endParaRPr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5690041" y="20462484"/>
            <a:ext cx="698653" cy="648070"/>
            <a:chOff x="4136500" y="23034975"/>
            <a:chExt cx="698653" cy="648070"/>
          </a:xfrm>
        </p:grpSpPr>
        <p:pic>
          <p:nvPicPr>
            <p:cNvPr id="225" name="Image 22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500" y="23034975"/>
              <a:ext cx="648070" cy="648070"/>
            </a:xfrm>
            <a:prstGeom prst="rect">
              <a:avLst/>
            </a:prstGeom>
          </p:spPr>
        </p:pic>
        <p:sp>
          <p:nvSpPr>
            <p:cNvPr id="226" name="ZoneTexte 225"/>
            <p:cNvSpPr txBox="1"/>
            <p:nvPr/>
          </p:nvSpPr>
          <p:spPr>
            <a:xfrm>
              <a:off x="4161757" y="23205413"/>
              <a:ext cx="6733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 smtClean="0">
                  <a:solidFill>
                    <a:schemeClr val="bg1"/>
                  </a:solidFill>
                  <a:latin typeface="Britannic Bold" panose="020B0903060703020204" pitchFamily="34" charset="0"/>
                  <a:cs typeface="+mn-cs"/>
                </a:rPr>
                <a:t>5 </a:t>
              </a:r>
              <a:r>
                <a:rPr lang="fr-FR" sz="1200" dirty="0">
                  <a:solidFill>
                    <a:schemeClr val="bg1"/>
                  </a:solidFill>
                  <a:latin typeface="Britannic Bold" panose="020B0903060703020204" pitchFamily="34" charset="0"/>
                </a:rPr>
                <a:t>€</a:t>
              </a:r>
              <a:endParaRPr lang="fr-FR" sz="1200" dirty="0">
                <a:solidFill>
                  <a:schemeClr val="bg1"/>
                </a:solidFill>
                <a:latin typeface="Britannic Bold" panose="020B0903060703020204" pitchFamily="34" charset="0"/>
                <a:cs typeface="+mn-cs"/>
              </a:endParaRPr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4165972" y="20339256"/>
            <a:ext cx="894526" cy="894526"/>
            <a:chOff x="5773391" y="22749212"/>
            <a:chExt cx="894526" cy="894526"/>
          </a:xfrm>
        </p:grpSpPr>
        <p:pic>
          <p:nvPicPr>
            <p:cNvPr id="228" name="Image 22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3391" y="22749212"/>
              <a:ext cx="894526" cy="894526"/>
            </a:xfrm>
            <a:prstGeom prst="rect">
              <a:avLst/>
            </a:prstGeom>
          </p:spPr>
        </p:pic>
        <p:sp>
          <p:nvSpPr>
            <p:cNvPr id="229" name="ZoneTexte 228"/>
            <p:cNvSpPr txBox="1"/>
            <p:nvPr/>
          </p:nvSpPr>
          <p:spPr>
            <a:xfrm>
              <a:off x="5883956" y="23065670"/>
              <a:ext cx="6733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  <a:latin typeface="Britannic Bold" panose="020B0903060703020204" pitchFamily="34" charset="0"/>
                  <a:cs typeface="+mn-cs"/>
                </a:rPr>
                <a:t>10 </a:t>
              </a:r>
              <a:r>
                <a:rPr lang="fr-FR" sz="1400" dirty="0">
                  <a:solidFill>
                    <a:schemeClr val="bg1"/>
                  </a:solidFill>
                  <a:latin typeface="Britannic Bold" panose="020B0903060703020204" pitchFamily="34" charset="0"/>
                </a:rPr>
                <a:t>€</a:t>
              </a:r>
              <a:endParaRPr lang="fr-FR" sz="1400" dirty="0">
                <a:solidFill>
                  <a:schemeClr val="bg1"/>
                </a:solidFill>
                <a:latin typeface="Britannic Bold" panose="020B0903060703020204" pitchFamily="34" charset="0"/>
                <a:cs typeface="+mn-cs"/>
              </a:endParaRPr>
            </a:p>
          </p:txBody>
        </p:sp>
      </p:grpSp>
      <p:sp>
        <p:nvSpPr>
          <p:cNvPr id="231" name="Pentagone 230"/>
          <p:cNvSpPr/>
          <p:nvPr/>
        </p:nvSpPr>
        <p:spPr>
          <a:xfrm>
            <a:off x="407675" y="18259516"/>
            <a:ext cx="1983799" cy="864096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latin typeface="Britannic Bold" panose="020B0903060703020204" pitchFamily="34" charset="0"/>
            </a:endParaRPr>
          </a:p>
        </p:txBody>
      </p:sp>
      <p:sp>
        <p:nvSpPr>
          <p:cNvPr id="232" name="ZoneTexte 231"/>
          <p:cNvSpPr txBox="1"/>
          <p:nvPr/>
        </p:nvSpPr>
        <p:spPr>
          <a:xfrm>
            <a:off x="48313" y="18476121"/>
            <a:ext cx="24206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ritannic Bold" panose="020B0903060703020204" pitchFamily="34" charset="0"/>
                <a:cs typeface="+mn-cs"/>
              </a:rPr>
              <a:t>Villes desservies *</a:t>
            </a:r>
          </a:p>
          <a:p>
            <a:pPr algn="ctr"/>
            <a:r>
              <a:rPr lang="fr-F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ritannic Bold" panose="020B0903060703020204" pitchFamily="34" charset="0"/>
                <a:cs typeface="+mn-cs"/>
              </a:rPr>
              <a:t>(à fin octobre 2015)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Britannic Bold" panose="020B0903060703020204" pitchFamily="34" charset="0"/>
              <a:cs typeface="+mn-cs"/>
            </a:endParaRPr>
          </a:p>
        </p:txBody>
      </p:sp>
      <p:grpSp>
        <p:nvGrpSpPr>
          <p:cNvPr id="234" name="Groupe 233"/>
          <p:cNvGrpSpPr/>
          <p:nvPr/>
        </p:nvGrpSpPr>
        <p:grpSpPr>
          <a:xfrm>
            <a:off x="2684268" y="18187421"/>
            <a:ext cx="954305" cy="984519"/>
            <a:chOff x="2564903" y="1492337"/>
            <a:chExt cx="954305" cy="984519"/>
          </a:xfrm>
        </p:grpSpPr>
        <p:pic>
          <p:nvPicPr>
            <p:cNvPr id="244" name="Image 243"/>
            <p:cNvPicPr>
              <a:picLocks noChangeAspect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337" b="10593"/>
            <a:stretch/>
          </p:blipFill>
          <p:spPr>
            <a:xfrm>
              <a:off x="2564903" y="1492337"/>
              <a:ext cx="954305" cy="984519"/>
            </a:xfrm>
            <a:prstGeom prst="rect">
              <a:avLst/>
            </a:prstGeom>
          </p:spPr>
        </p:pic>
        <p:sp>
          <p:nvSpPr>
            <p:cNvPr id="245" name="ZoneTexte 244"/>
            <p:cNvSpPr txBox="1"/>
            <p:nvPr/>
          </p:nvSpPr>
          <p:spPr>
            <a:xfrm>
              <a:off x="2770406" y="1853791"/>
              <a:ext cx="6733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  <a:latin typeface="Britannic Bold" panose="020B0903060703020204" pitchFamily="34" charset="0"/>
                  <a:cs typeface="+mn-cs"/>
                </a:rPr>
                <a:t>50</a:t>
              </a:r>
              <a:endParaRPr lang="fr-FR" sz="1400" dirty="0">
                <a:solidFill>
                  <a:schemeClr val="bg1"/>
                </a:solidFill>
                <a:latin typeface="Britannic Bold" panose="020B0903060703020204" pitchFamily="34" charset="0"/>
                <a:cs typeface="+mn-cs"/>
              </a:endParaRPr>
            </a:p>
          </p:txBody>
        </p:sp>
      </p:grpSp>
      <p:grpSp>
        <p:nvGrpSpPr>
          <p:cNvPr id="235" name="Groupe 234"/>
          <p:cNvGrpSpPr/>
          <p:nvPr/>
        </p:nvGrpSpPr>
        <p:grpSpPr>
          <a:xfrm>
            <a:off x="4226015" y="18280201"/>
            <a:ext cx="774440" cy="798959"/>
            <a:chOff x="1628800" y="1674125"/>
            <a:chExt cx="774440" cy="798959"/>
          </a:xfrm>
        </p:grpSpPr>
        <p:pic>
          <p:nvPicPr>
            <p:cNvPr id="242" name="Image 241"/>
            <p:cNvPicPr>
              <a:picLocks noChangeAspect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337" b="10593"/>
            <a:stretch/>
          </p:blipFill>
          <p:spPr>
            <a:xfrm>
              <a:off x="1628800" y="1674125"/>
              <a:ext cx="774440" cy="798959"/>
            </a:xfrm>
            <a:prstGeom prst="rect">
              <a:avLst/>
            </a:prstGeom>
          </p:spPr>
        </p:pic>
        <p:sp>
          <p:nvSpPr>
            <p:cNvPr id="243" name="ZoneTexte 242"/>
            <p:cNvSpPr txBox="1"/>
            <p:nvPr/>
          </p:nvSpPr>
          <p:spPr>
            <a:xfrm>
              <a:off x="1699219" y="1947790"/>
              <a:ext cx="6733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 smtClean="0">
                  <a:solidFill>
                    <a:schemeClr val="bg1"/>
                  </a:solidFill>
                  <a:latin typeface="Britannic Bold" panose="020B0903060703020204" pitchFamily="34" charset="0"/>
                  <a:cs typeface="+mn-cs"/>
                </a:rPr>
                <a:t>33</a:t>
              </a:r>
              <a:endParaRPr lang="fr-FR" sz="1200" dirty="0">
                <a:solidFill>
                  <a:schemeClr val="bg1"/>
                </a:solidFill>
                <a:latin typeface="Britannic Bold" panose="020B0903060703020204" pitchFamily="34" charset="0"/>
                <a:cs typeface="+mn-cs"/>
              </a:endParaRPr>
            </a:p>
          </p:txBody>
        </p:sp>
      </p:grpSp>
      <p:grpSp>
        <p:nvGrpSpPr>
          <p:cNvPr id="236" name="Groupe 235"/>
          <p:cNvGrpSpPr/>
          <p:nvPr/>
        </p:nvGrpSpPr>
        <p:grpSpPr>
          <a:xfrm>
            <a:off x="8574781" y="18393008"/>
            <a:ext cx="673396" cy="573344"/>
            <a:chOff x="1558625" y="1899740"/>
            <a:chExt cx="673396" cy="573344"/>
          </a:xfrm>
        </p:grpSpPr>
        <p:pic>
          <p:nvPicPr>
            <p:cNvPr id="240" name="Image 239"/>
            <p:cNvPicPr>
              <a:picLocks noChangeAspect="1"/>
            </p:cNvPicPr>
            <p:nvPr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337" b="10593"/>
            <a:stretch/>
          </p:blipFill>
          <p:spPr>
            <a:xfrm>
              <a:off x="1617449" y="1899740"/>
              <a:ext cx="555749" cy="573344"/>
            </a:xfrm>
            <a:prstGeom prst="rect">
              <a:avLst/>
            </a:prstGeom>
          </p:spPr>
        </p:pic>
        <p:sp>
          <p:nvSpPr>
            <p:cNvPr id="241" name="ZoneTexte 240"/>
            <p:cNvSpPr txBox="1"/>
            <p:nvPr/>
          </p:nvSpPr>
          <p:spPr>
            <a:xfrm>
              <a:off x="1558625" y="2063302"/>
              <a:ext cx="67339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chemeClr val="bg1"/>
                  </a:solidFill>
                  <a:latin typeface="Britannic Bold" panose="020B0903060703020204" pitchFamily="34" charset="0"/>
                  <a:cs typeface="+mn-cs"/>
                </a:rPr>
                <a:t>16</a:t>
              </a:r>
              <a:endParaRPr lang="fr-FR" sz="1000" dirty="0">
                <a:solidFill>
                  <a:schemeClr val="bg1"/>
                </a:solidFill>
                <a:latin typeface="Britannic Bold" panose="020B0903060703020204" pitchFamily="34" charset="0"/>
                <a:cs typeface="+mn-cs"/>
              </a:endParaRPr>
            </a:p>
          </p:txBody>
        </p:sp>
      </p:grpSp>
      <p:grpSp>
        <p:nvGrpSpPr>
          <p:cNvPr id="237" name="Groupe 236"/>
          <p:cNvGrpSpPr/>
          <p:nvPr/>
        </p:nvGrpSpPr>
        <p:grpSpPr>
          <a:xfrm>
            <a:off x="7109228" y="18325095"/>
            <a:ext cx="709002" cy="709171"/>
            <a:chOff x="1628800" y="1763913"/>
            <a:chExt cx="709002" cy="709171"/>
          </a:xfrm>
        </p:grpSpPr>
        <p:pic>
          <p:nvPicPr>
            <p:cNvPr id="238" name="Image 237"/>
            <p:cNvPicPr>
              <a:picLocks noChangeAspect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337" b="10593"/>
            <a:stretch/>
          </p:blipFill>
          <p:spPr>
            <a:xfrm>
              <a:off x="1628800" y="1763913"/>
              <a:ext cx="687407" cy="709171"/>
            </a:xfrm>
            <a:prstGeom prst="rect">
              <a:avLst/>
            </a:prstGeom>
          </p:spPr>
        </p:pic>
        <p:sp>
          <p:nvSpPr>
            <p:cNvPr id="239" name="ZoneTexte 238"/>
            <p:cNvSpPr txBox="1"/>
            <p:nvPr/>
          </p:nvSpPr>
          <p:spPr>
            <a:xfrm>
              <a:off x="1664406" y="2016030"/>
              <a:ext cx="6733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 smtClean="0">
                  <a:solidFill>
                    <a:schemeClr val="bg1"/>
                  </a:solidFill>
                  <a:latin typeface="Britannic Bold" panose="020B0903060703020204" pitchFamily="34" charset="0"/>
                  <a:cs typeface="+mn-cs"/>
                </a:rPr>
                <a:t>23</a:t>
              </a:r>
              <a:endParaRPr lang="fr-FR" sz="1100" dirty="0">
                <a:solidFill>
                  <a:schemeClr val="bg1"/>
                </a:solidFill>
                <a:latin typeface="Britannic Bold" panose="020B0903060703020204" pitchFamily="34" charset="0"/>
                <a:cs typeface="+mn-cs"/>
              </a:endParaRPr>
            </a:p>
          </p:txBody>
        </p:sp>
      </p:grpSp>
      <p:sp>
        <p:nvSpPr>
          <p:cNvPr id="249" name="Pentagone 248"/>
          <p:cNvSpPr/>
          <p:nvPr/>
        </p:nvSpPr>
        <p:spPr>
          <a:xfrm>
            <a:off x="410017" y="21427868"/>
            <a:ext cx="1980198" cy="864096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latin typeface="Britannic Bold" panose="020B0903060703020204" pitchFamily="34" charset="0"/>
            </a:endParaRPr>
          </a:p>
        </p:txBody>
      </p:sp>
      <p:sp>
        <p:nvSpPr>
          <p:cNvPr id="250" name="ZoneTexte 249"/>
          <p:cNvSpPr txBox="1"/>
          <p:nvPr/>
        </p:nvSpPr>
        <p:spPr>
          <a:xfrm>
            <a:off x="48313" y="21644473"/>
            <a:ext cx="24206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ritannic Bold" panose="020B0903060703020204" pitchFamily="34" charset="0"/>
                <a:cs typeface="+mn-cs"/>
              </a:rPr>
              <a:t>Éléments </a:t>
            </a:r>
          </a:p>
          <a:p>
            <a:pPr algn="ctr"/>
            <a:r>
              <a:rPr lang="fr-F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ritannic Bold" panose="020B0903060703020204" pitchFamily="34" charset="0"/>
                <a:cs typeface="+mn-cs"/>
              </a:rPr>
              <a:t>différenciants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Britannic Bold" panose="020B0903060703020204" pitchFamily="34" charset="0"/>
              <a:cs typeface="+mn-cs"/>
            </a:endParaRPr>
          </a:p>
        </p:txBody>
      </p:sp>
      <p:grpSp>
        <p:nvGrpSpPr>
          <p:cNvPr id="251" name="Groupe 250"/>
          <p:cNvGrpSpPr/>
          <p:nvPr/>
        </p:nvGrpSpPr>
        <p:grpSpPr>
          <a:xfrm>
            <a:off x="5539781" y="21498452"/>
            <a:ext cx="999172" cy="707886"/>
            <a:chOff x="2434020" y="4880992"/>
            <a:chExt cx="999172" cy="707886"/>
          </a:xfrm>
        </p:grpSpPr>
        <p:pic>
          <p:nvPicPr>
            <p:cNvPr id="264" name="Image 263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34020" y="5141750"/>
              <a:ext cx="247924" cy="247924"/>
            </a:xfrm>
            <a:prstGeom prst="rect">
              <a:avLst/>
            </a:prstGeom>
          </p:spPr>
        </p:pic>
        <p:sp>
          <p:nvSpPr>
            <p:cNvPr id="265" name="ZoneTexte 264"/>
            <p:cNvSpPr txBox="1"/>
            <p:nvPr/>
          </p:nvSpPr>
          <p:spPr>
            <a:xfrm>
              <a:off x="2667133" y="4880992"/>
              <a:ext cx="76605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>
                  <a:solidFill>
                    <a:schemeClr val="accent5"/>
                  </a:solidFill>
                </a:rPr>
                <a:t>Garantie Ouibus en cas de retard</a:t>
              </a: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2650766" y="21575396"/>
            <a:ext cx="1165410" cy="553998"/>
            <a:chOff x="2650766" y="23637915"/>
            <a:chExt cx="1165410" cy="553998"/>
          </a:xfrm>
        </p:grpSpPr>
        <p:sp>
          <p:nvSpPr>
            <p:cNvPr id="262" name="ZoneTexte 261"/>
            <p:cNvSpPr txBox="1"/>
            <p:nvPr/>
          </p:nvSpPr>
          <p:spPr>
            <a:xfrm>
              <a:off x="2906015" y="23637915"/>
              <a:ext cx="91016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chemeClr val="accent5"/>
                  </a:solidFill>
                </a:rPr>
                <a:t>2</a:t>
              </a:r>
              <a:r>
                <a:rPr lang="fr-FR" sz="1000" baseline="30000" dirty="0" smtClean="0">
                  <a:solidFill>
                    <a:schemeClr val="accent5"/>
                  </a:solidFill>
                </a:rPr>
                <a:t>ème</a:t>
              </a:r>
              <a:r>
                <a:rPr lang="fr-FR" sz="1000" dirty="0" smtClean="0">
                  <a:solidFill>
                    <a:schemeClr val="accent5"/>
                  </a:solidFill>
                </a:rPr>
                <a:t> bagage en soute offert</a:t>
              </a:r>
              <a:endParaRPr lang="fr-FR" sz="1000" dirty="0">
                <a:solidFill>
                  <a:schemeClr val="accent5"/>
                </a:solidFill>
              </a:endParaRPr>
            </a:p>
          </p:txBody>
        </p:sp>
        <p:pic>
          <p:nvPicPr>
            <p:cNvPr id="263" name="Image 262"/>
            <p:cNvPicPr>
              <a:picLocks noChangeAspect="1"/>
            </p:cNvPicPr>
            <p:nvPr/>
          </p:nvPicPr>
          <p:blipFill rotWithShape="1"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225" t="5300" b="4876"/>
            <a:stretch/>
          </p:blipFill>
          <p:spPr>
            <a:xfrm>
              <a:off x="2650766" y="23796401"/>
              <a:ext cx="267108" cy="237027"/>
            </a:xfrm>
            <a:prstGeom prst="rect">
              <a:avLst/>
            </a:prstGeom>
          </p:spPr>
        </p:pic>
      </p:grpSp>
      <p:grpSp>
        <p:nvGrpSpPr>
          <p:cNvPr id="253" name="Groupe 252"/>
          <p:cNvGrpSpPr/>
          <p:nvPr/>
        </p:nvGrpSpPr>
        <p:grpSpPr>
          <a:xfrm>
            <a:off x="6950067" y="21498452"/>
            <a:ext cx="1027325" cy="707886"/>
            <a:chOff x="4561915" y="4851084"/>
            <a:chExt cx="1027325" cy="707886"/>
          </a:xfrm>
        </p:grpSpPr>
        <p:sp>
          <p:nvSpPr>
            <p:cNvPr id="260" name="ZoneTexte 259"/>
            <p:cNvSpPr txBox="1"/>
            <p:nvPr/>
          </p:nvSpPr>
          <p:spPr>
            <a:xfrm>
              <a:off x="4823181" y="4851084"/>
              <a:ext cx="76605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chemeClr val="accent5"/>
                  </a:solidFill>
                </a:rPr>
                <a:t>Snacks et boissons en vente à bord</a:t>
              </a:r>
              <a:endParaRPr lang="fr-FR" sz="1000" dirty="0">
                <a:solidFill>
                  <a:schemeClr val="accent5"/>
                </a:solidFill>
              </a:endParaRPr>
            </a:p>
          </p:txBody>
        </p:sp>
        <p:pic>
          <p:nvPicPr>
            <p:cNvPr id="261" name="Image 260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1915" y="5036160"/>
              <a:ext cx="337734" cy="337734"/>
            </a:xfrm>
            <a:prstGeom prst="rect">
              <a:avLst/>
            </a:prstGeom>
          </p:spPr>
        </p:pic>
      </p:grpSp>
      <p:grpSp>
        <p:nvGrpSpPr>
          <p:cNvPr id="254" name="Groupe 253"/>
          <p:cNvGrpSpPr/>
          <p:nvPr/>
        </p:nvGrpSpPr>
        <p:grpSpPr>
          <a:xfrm>
            <a:off x="8332905" y="21421508"/>
            <a:ext cx="1281222" cy="861774"/>
            <a:chOff x="1399580" y="4875959"/>
            <a:chExt cx="1281222" cy="861774"/>
          </a:xfrm>
        </p:grpSpPr>
        <p:sp>
          <p:nvSpPr>
            <p:cNvPr id="258" name="ZoneTexte 257"/>
            <p:cNvSpPr txBox="1"/>
            <p:nvPr/>
          </p:nvSpPr>
          <p:spPr>
            <a:xfrm>
              <a:off x="1616728" y="4875959"/>
              <a:ext cx="1064074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chemeClr val="accent5"/>
                  </a:solidFill>
                </a:rPr>
                <a:t>Flexibilité sur les dimensions/ nombre de bagages en soute</a:t>
              </a:r>
              <a:endParaRPr lang="fr-FR" sz="1000" dirty="0">
                <a:solidFill>
                  <a:schemeClr val="accent5"/>
                </a:solidFill>
              </a:endParaRPr>
            </a:p>
          </p:txBody>
        </p:sp>
        <p:pic>
          <p:nvPicPr>
            <p:cNvPr id="259" name="Image 258"/>
            <p:cNvPicPr>
              <a:picLocks noChangeAspect="1"/>
            </p:cNvPicPr>
            <p:nvPr/>
          </p:nvPicPr>
          <p:blipFill rotWithShape="1"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225" t="5300" b="4876"/>
            <a:stretch/>
          </p:blipFill>
          <p:spPr>
            <a:xfrm>
              <a:off x="1399580" y="5189791"/>
              <a:ext cx="267108" cy="237027"/>
            </a:xfrm>
            <a:prstGeom prst="rect">
              <a:avLst/>
            </a:prstGeom>
          </p:spPr>
        </p:pic>
      </p:grpSp>
      <p:grpSp>
        <p:nvGrpSpPr>
          <p:cNvPr id="255" name="Groupe 254"/>
          <p:cNvGrpSpPr/>
          <p:nvPr/>
        </p:nvGrpSpPr>
        <p:grpSpPr>
          <a:xfrm>
            <a:off x="4047716" y="21652340"/>
            <a:ext cx="1131039" cy="400110"/>
            <a:chOff x="3397537" y="4939866"/>
            <a:chExt cx="1131039" cy="400110"/>
          </a:xfrm>
        </p:grpSpPr>
        <p:sp>
          <p:nvSpPr>
            <p:cNvPr id="256" name="ZoneTexte 255"/>
            <p:cNvSpPr txBox="1"/>
            <p:nvPr/>
          </p:nvSpPr>
          <p:spPr>
            <a:xfrm>
              <a:off x="3618002" y="4939866"/>
              <a:ext cx="9105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chemeClr val="accent5"/>
                  </a:solidFill>
                </a:rPr>
                <a:t>Journaux en vente à bord</a:t>
              </a:r>
              <a:endParaRPr lang="fr-FR" sz="1000" dirty="0">
                <a:solidFill>
                  <a:schemeClr val="accent5"/>
                </a:solidFill>
              </a:endParaRPr>
            </a:p>
          </p:txBody>
        </p:sp>
        <p:pic>
          <p:nvPicPr>
            <p:cNvPr id="257" name="Image 256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97537" y="4984246"/>
              <a:ext cx="311351" cy="311351"/>
            </a:xfrm>
            <a:prstGeom prst="rect">
              <a:avLst/>
            </a:prstGeom>
          </p:spPr>
        </p:pic>
      </p:grpSp>
      <p:grpSp>
        <p:nvGrpSpPr>
          <p:cNvPr id="9" name="Groupe 8"/>
          <p:cNvGrpSpPr/>
          <p:nvPr/>
        </p:nvGrpSpPr>
        <p:grpSpPr>
          <a:xfrm>
            <a:off x="8561133" y="20559955"/>
            <a:ext cx="673396" cy="453129"/>
            <a:chOff x="8770113" y="23172008"/>
            <a:chExt cx="673396" cy="453129"/>
          </a:xfrm>
        </p:grpSpPr>
        <p:pic>
          <p:nvPicPr>
            <p:cNvPr id="267" name="Image 266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80247" y="23172008"/>
              <a:ext cx="453129" cy="453129"/>
            </a:xfrm>
            <a:prstGeom prst="rect">
              <a:avLst/>
            </a:prstGeom>
          </p:spPr>
        </p:pic>
        <p:sp>
          <p:nvSpPr>
            <p:cNvPr id="268" name="ZoneTexte 267"/>
            <p:cNvSpPr txBox="1"/>
            <p:nvPr/>
          </p:nvSpPr>
          <p:spPr>
            <a:xfrm>
              <a:off x="8770113" y="23267767"/>
              <a:ext cx="67339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chemeClr val="bg1"/>
                  </a:solidFill>
                  <a:latin typeface="Britannic Bold" panose="020B0903060703020204" pitchFamily="34" charset="0"/>
                  <a:cs typeface="+mn-cs"/>
                </a:rPr>
                <a:t>1 </a:t>
              </a:r>
              <a:r>
                <a:rPr lang="fr-FR" sz="1000" dirty="0">
                  <a:solidFill>
                    <a:schemeClr val="bg1"/>
                  </a:solidFill>
                  <a:latin typeface="Britannic Bold" panose="020B0903060703020204" pitchFamily="34" charset="0"/>
                </a:rPr>
                <a:t>€</a:t>
              </a:r>
              <a:endParaRPr lang="fr-FR" sz="1000" dirty="0">
                <a:solidFill>
                  <a:schemeClr val="bg1"/>
                </a:solidFill>
                <a:latin typeface="Britannic Bold" panose="020B0903060703020204" pitchFamily="34" charset="0"/>
                <a:cs typeface="+mn-cs"/>
              </a:endParaRPr>
            </a:p>
          </p:txBody>
        </p:sp>
      </p:grpSp>
      <p:cxnSp>
        <p:nvCxnSpPr>
          <p:cNvPr id="143" name="Connecteur droit 142"/>
          <p:cNvCxnSpPr/>
          <p:nvPr/>
        </p:nvCxnSpPr>
        <p:spPr>
          <a:xfrm>
            <a:off x="0" y="1676078"/>
            <a:ext cx="10080625" cy="8374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rganigramme : Terminateur 143"/>
          <p:cNvSpPr/>
          <p:nvPr/>
        </p:nvSpPr>
        <p:spPr>
          <a:xfrm>
            <a:off x="3816176" y="1532062"/>
            <a:ext cx="2448272" cy="288032"/>
          </a:xfrm>
          <a:prstGeom prst="flowChartTerminator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latin typeface="Britannic Bold" panose="020B0903060703020204" pitchFamily="34" charset="0"/>
              </a:rPr>
              <a:t>CONTEXTE</a:t>
            </a:r>
            <a:endParaRPr lang="fr-FR" sz="1600" dirty="0">
              <a:latin typeface="Britannic Bold" panose="020B0903060703020204" pitchFamily="34" charset="0"/>
            </a:endParaRPr>
          </a:p>
        </p:txBody>
      </p:sp>
      <p:sp>
        <p:nvSpPr>
          <p:cNvPr id="146" name="ZoneTexte 145"/>
          <p:cNvSpPr txBox="1"/>
          <p:nvPr/>
        </p:nvSpPr>
        <p:spPr>
          <a:xfrm>
            <a:off x="186276" y="1911544"/>
            <a:ext cx="1517508" cy="510631"/>
          </a:xfrm>
          <a:prstGeom prst="round2DiagRect">
            <a:avLst/>
          </a:prstGeom>
          <a:solidFill>
            <a:schemeClr val="accent3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1400" b="1" i="1" dirty="0" smtClean="0"/>
              <a:t>06 AOÛT 2015</a:t>
            </a:r>
            <a:endParaRPr lang="fr-FR" sz="1400" b="1" i="1" dirty="0"/>
          </a:p>
        </p:txBody>
      </p:sp>
      <p:sp>
        <p:nvSpPr>
          <p:cNvPr id="142" name="Rectangle 141"/>
          <p:cNvSpPr/>
          <p:nvPr/>
        </p:nvSpPr>
        <p:spPr>
          <a:xfrm>
            <a:off x="382604" y="1011461"/>
            <a:ext cx="9700437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i="1" dirty="0" smtClean="0">
                <a:solidFill>
                  <a:schemeClr val="accent5"/>
                </a:solidFill>
              </a:rPr>
              <a:t>Les </a:t>
            </a:r>
            <a:r>
              <a:rPr lang="fr-FR" sz="2400" b="1" i="1" dirty="0">
                <a:solidFill>
                  <a:schemeClr val="accent5"/>
                </a:solidFill>
              </a:rPr>
              <a:t>dessous de la libéralisation du transport en autocar </a:t>
            </a:r>
            <a:r>
              <a:rPr lang="fr-FR" sz="2400" b="1" i="1" dirty="0" smtClean="0">
                <a:solidFill>
                  <a:schemeClr val="accent5"/>
                </a:solidFill>
              </a:rPr>
              <a:t>en </a:t>
            </a:r>
            <a:r>
              <a:rPr lang="fr-FR" sz="2400" b="1" i="1" dirty="0">
                <a:solidFill>
                  <a:schemeClr val="accent5"/>
                </a:solidFill>
              </a:rPr>
              <a:t>France</a:t>
            </a:r>
          </a:p>
        </p:txBody>
      </p:sp>
      <p:sp>
        <p:nvSpPr>
          <p:cNvPr id="277" name="ZoneTexte 276"/>
          <p:cNvSpPr txBox="1"/>
          <p:nvPr/>
        </p:nvSpPr>
        <p:spPr>
          <a:xfrm>
            <a:off x="2107741" y="0"/>
            <a:ext cx="5869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5"/>
                </a:solidFill>
                <a:latin typeface="Britannic Bold" panose="020B0903060703020204" pitchFamily="34" charset="0"/>
              </a:rPr>
              <a:t>Abra</a:t>
            </a:r>
            <a:r>
              <a:rPr lang="fr-FR" sz="6000" dirty="0" smtClean="0">
                <a:solidFill>
                  <a:schemeClr val="accent5"/>
                </a:solidFill>
                <a:latin typeface="Britannic Bold" panose="020B0903060703020204" pitchFamily="34" charset="0"/>
              </a:rPr>
              <a:t>     </a:t>
            </a:r>
            <a:r>
              <a:rPr lang="fr-FR" sz="4400" dirty="0" smtClean="0">
                <a:solidFill>
                  <a:schemeClr val="accent5"/>
                </a:solidFill>
                <a:latin typeface="Britannic Bold" panose="020B0903060703020204" pitchFamily="34" charset="0"/>
              </a:rPr>
              <a:t>dabra !</a:t>
            </a:r>
            <a:endParaRPr lang="fr-FR" sz="4400" dirty="0">
              <a:solidFill>
                <a:schemeClr val="accent5"/>
              </a:solidFill>
              <a:latin typeface="Britannic Bold" panose="020B0903060703020204" pitchFamily="34" charset="0"/>
            </a:endParaRPr>
          </a:p>
        </p:txBody>
      </p:sp>
      <p:sp>
        <p:nvSpPr>
          <p:cNvPr id="281" name="Rectangle 280"/>
          <p:cNvSpPr/>
          <p:nvPr/>
        </p:nvSpPr>
        <p:spPr>
          <a:xfrm>
            <a:off x="1825125" y="16326075"/>
            <a:ext cx="7773662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3" name="Picture 2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1167" y="16475400"/>
            <a:ext cx="536400" cy="53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4" name="Groupe 183"/>
          <p:cNvGrpSpPr/>
          <p:nvPr/>
        </p:nvGrpSpPr>
        <p:grpSpPr>
          <a:xfrm>
            <a:off x="2857100" y="16539743"/>
            <a:ext cx="706007" cy="407715"/>
            <a:chOff x="3933539" y="1589725"/>
            <a:chExt cx="1267492" cy="915003"/>
          </a:xfrm>
        </p:grpSpPr>
        <p:pic>
          <p:nvPicPr>
            <p:cNvPr id="185" name="Picture 3"/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3539" y="1870982"/>
              <a:ext cx="1267492" cy="633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6" name="Picture 4"/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4079" y="1589725"/>
              <a:ext cx="1161813" cy="248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87" name="Picture 5"/>
          <p:cNvPicPr>
            <a:picLocks noChangeAspect="1" noChangeArrowheads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4" t="5767" r="6781" b="9804"/>
          <a:stretch/>
        </p:blipFill>
        <p:spPr bwMode="auto">
          <a:xfrm>
            <a:off x="8504859" y="16537637"/>
            <a:ext cx="803642" cy="411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8" name="Picture 6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291" y="16674220"/>
            <a:ext cx="880948" cy="138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9" name="Picture 7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3274" y="16644716"/>
            <a:ext cx="1099923" cy="197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Groupe 12"/>
          <p:cNvGrpSpPr/>
          <p:nvPr/>
        </p:nvGrpSpPr>
        <p:grpSpPr>
          <a:xfrm>
            <a:off x="91067" y="16326075"/>
            <a:ext cx="2420619" cy="864096"/>
            <a:chOff x="91067" y="18364317"/>
            <a:chExt cx="2420619" cy="864096"/>
          </a:xfrm>
        </p:grpSpPr>
        <p:sp>
          <p:nvSpPr>
            <p:cNvPr id="285" name="Pentagone 284"/>
            <p:cNvSpPr/>
            <p:nvPr/>
          </p:nvSpPr>
          <p:spPr>
            <a:xfrm>
              <a:off x="418845" y="18364317"/>
              <a:ext cx="2015384" cy="864096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>
                <a:solidFill>
                  <a:schemeClr val="tx1">
                    <a:lumMod val="65000"/>
                    <a:lumOff val="35000"/>
                  </a:schemeClr>
                </a:solidFill>
                <a:latin typeface="Britannic Bold" panose="020B0903060703020204" pitchFamily="34" charset="0"/>
              </a:endParaRPr>
            </a:p>
          </p:txBody>
        </p:sp>
        <p:sp>
          <p:nvSpPr>
            <p:cNvPr id="286" name="ZoneTexte 285"/>
            <p:cNvSpPr txBox="1"/>
            <p:nvPr/>
          </p:nvSpPr>
          <p:spPr>
            <a:xfrm>
              <a:off x="91067" y="18665560"/>
              <a:ext cx="24206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ritannic Bold" panose="020B0903060703020204" pitchFamily="34" charset="0"/>
                  <a:cs typeface="+mn-cs"/>
                </a:rPr>
                <a:t>Acteurs</a:t>
              </a:r>
              <a:endPara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ritannic Bold" panose="020B0903060703020204" pitchFamily="34" charset="0"/>
                <a:cs typeface="+mn-cs"/>
              </a:endParaRPr>
            </a:p>
          </p:txBody>
        </p:sp>
      </p:grpSp>
      <p:sp>
        <p:nvSpPr>
          <p:cNvPr id="130" name="Rectangle à coins arrondis 129"/>
          <p:cNvSpPr/>
          <p:nvPr/>
        </p:nvSpPr>
        <p:spPr>
          <a:xfrm>
            <a:off x="2476620" y="22918421"/>
            <a:ext cx="7157701" cy="412137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ritannic Bold" panose="020B0903060703020204" pitchFamily="34" charset="0"/>
              </a:rPr>
              <a:t>Les points communs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2478117" y="16064079"/>
            <a:ext cx="1384259" cy="6574605"/>
          </a:xfrm>
          <a:prstGeom prst="rect">
            <a:avLst/>
          </a:prstGeom>
          <a:noFill/>
          <a:ln w="19050"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Rectangle 138"/>
          <p:cNvSpPr/>
          <p:nvPr/>
        </p:nvSpPr>
        <p:spPr>
          <a:xfrm>
            <a:off x="3912220" y="16064079"/>
            <a:ext cx="1384259" cy="6574605"/>
          </a:xfrm>
          <a:prstGeom prst="rect">
            <a:avLst/>
          </a:prstGeom>
          <a:noFill/>
          <a:ln w="19050"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Rectangle 139"/>
          <p:cNvSpPr/>
          <p:nvPr/>
        </p:nvSpPr>
        <p:spPr>
          <a:xfrm>
            <a:off x="5346323" y="16064079"/>
            <a:ext cx="1384259" cy="6574605"/>
          </a:xfrm>
          <a:prstGeom prst="rect">
            <a:avLst/>
          </a:prstGeom>
          <a:noFill/>
          <a:ln w="19050"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Rectangle 140"/>
          <p:cNvSpPr/>
          <p:nvPr/>
        </p:nvSpPr>
        <p:spPr>
          <a:xfrm>
            <a:off x="6780426" y="16064079"/>
            <a:ext cx="1384259" cy="6574605"/>
          </a:xfrm>
          <a:prstGeom prst="rect">
            <a:avLst/>
          </a:prstGeom>
          <a:noFill/>
          <a:ln w="19050"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Rectangle 144"/>
          <p:cNvSpPr/>
          <p:nvPr/>
        </p:nvSpPr>
        <p:spPr>
          <a:xfrm>
            <a:off x="8214528" y="16064079"/>
            <a:ext cx="1384259" cy="6574605"/>
          </a:xfrm>
          <a:prstGeom prst="rect">
            <a:avLst/>
          </a:prstGeom>
          <a:noFill/>
          <a:ln w="19050"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2467795" y="17547417"/>
            <a:ext cx="7130992" cy="412137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ritannic Bold" panose="020B0903060703020204" pitchFamily="34" charset="0"/>
              </a:rPr>
              <a:t>Les spécificités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3179408" y="23675010"/>
            <a:ext cx="6385687" cy="45794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b="1" dirty="0" smtClean="0">
                <a:solidFill>
                  <a:schemeClr val="accent5"/>
                </a:solidFill>
              </a:rPr>
              <a:t>Ouverture progressive de nouvelles lignes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b="1" dirty="0" smtClean="0">
                <a:solidFill>
                  <a:schemeClr val="accent5"/>
                </a:solidFill>
              </a:rPr>
              <a:t>Flotte mixte qui allie cars détenus en propre et cars appartenant à des sous-traitants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76621" y="23617731"/>
            <a:ext cx="7122166" cy="581562"/>
          </a:xfrm>
          <a:prstGeom prst="rect">
            <a:avLst/>
          </a:prstGeom>
          <a:noFill/>
          <a:ln w="19050"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ZoneTexte 163"/>
          <p:cNvSpPr txBox="1"/>
          <p:nvPr/>
        </p:nvSpPr>
        <p:spPr>
          <a:xfrm>
            <a:off x="422992" y="25349124"/>
            <a:ext cx="469157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*Ces chiffres présentent l’état du marché à fin octobre 2015</a:t>
            </a:r>
          </a:p>
          <a:p>
            <a:r>
              <a:rPr lang="fr-FR" sz="7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Sources : http</a:t>
            </a:r>
            <a:r>
              <a:rPr lang="fr-FR" sz="7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://</a:t>
            </a:r>
            <a:r>
              <a:rPr lang="fr-FR" sz="7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www.comparabus.com/, sites internet des  transporteurs répertoriés</a:t>
            </a:r>
          </a:p>
          <a:p>
            <a:endParaRPr lang="fr-FR" sz="700" b="1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fr-FR" sz="700" b="1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fr-FR" sz="7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8" name="Groupe 37"/>
          <p:cNvGrpSpPr/>
          <p:nvPr/>
        </p:nvGrpSpPr>
        <p:grpSpPr>
          <a:xfrm>
            <a:off x="953234" y="7700798"/>
            <a:ext cx="1048931" cy="1199545"/>
            <a:chOff x="832696" y="8964314"/>
            <a:chExt cx="1275045" cy="1275045"/>
          </a:xfrm>
        </p:grpSpPr>
        <p:pic>
          <p:nvPicPr>
            <p:cNvPr id="36" name="Image 35"/>
            <p:cNvPicPr>
              <a:picLocks noChangeAspect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2696" y="8964314"/>
              <a:ext cx="1275045" cy="1275045"/>
            </a:xfrm>
            <a:prstGeom prst="rect">
              <a:avLst/>
            </a:prstGeom>
          </p:spPr>
        </p:pic>
        <p:grpSp>
          <p:nvGrpSpPr>
            <p:cNvPr id="33" name="Groupe 32"/>
            <p:cNvGrpSpPr/>
            <p:nvPr/>
          </p:nvGrpSpPr>
          <p:grpSpPr>
            <a:xfrm>
              <a:off x="1031001" y="9163715"/>
              <a:ext cx="884475" cy="765017"/>
              <a:chOff x="3385984" y="8601950"/>
              <a:chExt cx="2360451" cy="2360451"/>
            </a:xfrm>
          </p:grpSpPr>
          <p:pic>
            <p:nvPicPr>
              <p:cNvPr id="190" name="Image 189"/>
              <p:cNvPicPr>
                <a:picLocks noChangeAspect="1"/>
              </p:cNvPicPr>
              <p:nvPr/>
            </p:nvPicPr>
            <p:blipFill>
              <a:blip r:embed="rId2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85984" y="8601950"/>
                <a:ext cx="2360451" cy="2360451"/>
              </a:xfrm>
              <a:prstGeom prst="rect">
                <a:avLst/>
              </a:prstGeom>
            </p:spPr>
          </p:pic>
          <p:sp>
            <p:nvSpPr>
              <p:cNvPr id="287" name="Rectangle 286"/>
              <p:cNvSpPr/>
              <p:nvPr/>
            </p:nvSpPr>
            <p:spPr>
              <a:xfrm>
                <a:off x="3757266" y="9115425"/>
                <a:ext cx="1567210" cy="9525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Ellipse 31"/>
              <p:cNvSpPr/>
              <p:nvPr/>
            </p:nvSpPr>
            <p:spPr>
              <a:xfrm>
                <a:off x="3787429" y="10091737"/>
                <a:ext cx="340394" cy="390525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94" name="Ellipse 193"/>
              <p:cNvSpPr/>
              <p:nvPr/>
            </p:nvSpPr>
            <p:spPr>
              <a:xfrm>
                <a:off x="4967782" y="10091737"/>
                <a:ext cx="340394" cy="390525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</p:grpSp>
      <p:grpSp>
        <p:nvGrpSpPr>
          <p:cNvPr id="294" name="Groupe 293"/>
          <p:cNvGrpSpPr/>
          <p:nvPr/>
        </p:nvGrpSpPr>
        <p:grpSpPr>
          <a:xfrm>
            <a:off x="3919782" y="7644171"/>
            <a:ext cx="1637795" cy="2021486"/>
            <a:chOff x="832696" y="8964314"/>
            <a:chExt cx="1275045" cy="1275045"/>
          </a:xfrm>
        </p:grpSpPr>
        <p:pic>
          <p:nvPicPr>
            <p:cNvPr id="295" name="Image 294"/>
            <p:cNvPicPr>
              <a:picLocks noChangeAspect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2696" y="8964314"/>
              <a:ext cx="1275045" cy="1275045"/>
            </a:xfrm>
            <a:prstGeom prst="rect">
              <a:avLst/>
            </a:prstGeom>
          </p:spPr>
        </p:pic>
        <p:grpSp>
          <p:nvGrpSpPr>
            <p:cNvPr id="296" name="Groupe 295"/>
            <p:cNvGrpSpPr/>
            <p:nvPr/>
          </p:nvGrpSpPr>
          <p:grpSpPr>
            <a:xfrm>
              <a:off x="1031001" y="9163715"/>
              <a:ext cx="884475" cy="765017"/>
              <a:chOff x="3385984" y="8601950"/>
              <a:chExt cx="2360451" cy="2360451"/>
            </a:xfrm>
          </p:grpSpPr>
          <p:pic>
            <p:nvPicPr>
              <p:cNvPr id="297" name="Image 296"/>
              <p:cNvPicPr>
                <a:picLocks noChangeAspect="1"/>
              </p:cNvPicPr>
              <p:nvPr/>
            </p:nvPicPr>
            <p:blipFill>
              <a:blip r:embed="rId2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85984" y="8601950"/>
                <a:ext cx="2360451" cy="2360451"/>
              </a:xfrm>
              <a:prstGeom prst="rect">
                <a:avLst/>
              </a:prstGeom>
            </p:spPr>
          </p:pic>
          <p:sp>
            <p:nvSpPr>
              <p:cNvPr id="298" name="Rectangle 297"/>
              <p:cNvSpPr/>
              <p:nvPr/>
            </p:nvSpPr>
            <p:spPr>
              <a:xfrm>
                <a:off x="3757266" y="9115425"/>
                <a:ext cx="1567210" cy="9525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9" name="Ellipse 298"/>
              <p:cNvSpPr/>
              <p:nvPr/>
            </p:nvSpPr>
            <p:spPr>
              <a:xfrm>
                <a:off x="3787429" y="10091737"/>
                <a:ext cx="340394" cy="390525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00" name="Ellipse 299"/>
              <p:cNvSpPr/>
              <p:nvPr/>
            </p:nvSpPr>
            <p:spPr>
              <a:xfrm>
                <a:off x="4967782" y="10091737"/>
                <a:ext cx="340394" cy="390525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</p:grpSp>
      <p:grpSp>
        <p:nvGrpSpPr>
          <p:cNvPr id="301" name="Groupe 300"/>
          <p:cNvGrpSpPr/>
          <p:nvPr/>
        </p:nvGrpSpPr>
        <p:grpSpPr>
          <a:xfrm>
            <a:off x="7144834" y="7509151"/>
            <a:ext cx="2853844" cy="3859102"/>
            <a:chOff x="832696" y="8964314"/>
            <a:chExt cx="1275045" cy="1275045"/>
          </a:xfrm>
        </p:grpSpPr>
        <p:pic>
          <p:nvPicPr>
            <p:cNvPr id="302" name="Image 301"/>
            <p:cNvPicPr>
              <a:picLocks noChangeAspect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2696" y="8964314"/>
              <a:ext cx="1275045" cy="1275045"/>
            </a:xfrm>
            <a:prstGeom prst="rect">
              <a:avLst/>
            </a:prstGeom>
          </p:spPr>
        </p:pic>
        <p:grpSp>
          <p:nvGrpSpPr>
            <p:cNvPr id="303" name="Groupe 302"/>
            <p:cNvGrpSpPr/>
            <p:nvPr/>
          </p:nvGrpSpPr>
          <p:grpSpPr>
            <a:xfrm>
              <a:off x="1031001" y="9163715"/>
              <a:ext cx="884475" cy="765017"/>
              <a:chOff x="3385984" y="8601950"/>
              <a:chExt cx="2360451" cy="2360451"/>
            </a:xfrm>
          </p:grpSpPr>
          <p:pic>
            <p:nvPicPr>
              <p:cNvPr id="304" name="Image 303"/>
              <p:cNvPicPr>
                <a:picLocks noChangeAspect="1"/>
              </p:cNvPicPr>
              <p:nvPr/>
            </p:nvPicPr>
            <p:blipFill>
              <a:blip r:embed="rId2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85984" y="8601950"/>
                <a:ext cx="2360451" cy="2360451"/>
              </a:xfrm>
              <a:prstGeom prst="rect">
                <a:avLst/>
              </a:prstGeom>
            </p:spPr>
          </p:pic>
          <p:sp>
            <p:nvSpPr>
              <p:cNvPr id="305" name="Rectangle 304"/>
              <p:cNvSpPr/>
              <p:nvPr/>
            </p:nvSpPr>
            <p:spPr>
              <a:xfrm>
                <a:off x="3757266" y="9115425"/>
                <a:ext cx="1567210" cy="9525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6" name="Ellipse 305"/>
              <p:cNvSpPr/>
              <p:nvPr/>
            </p:nvSpPr>
            <p:spPr>
              <a:xfrm>
                <a:off x="3787429" y="10091737"/>
                <a:ext cx="340394" cy="390525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07" name="Ellipse 306"/>
              <p:cNvSpPr/>
              <p:nvPr/>
            </p:nvSpPr>
            <p:spPr>
              <a:xfrm>
                <a:off x="4967782" y="10091737"/>
                <a:ext cx="340394" cy="390525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</p:grpSp>
      <p:grpSp>
        <p:nvGrpSpPr>
          <p:cNvPr id="50" name="Groupe 49"/>
          <p:cNvGrpSpPr/>
          <p:nvPr/>
        </p:nvGrpSpPr>
        <p:grpSpPr>
          <a:xfrm>
            <a:off x="80826" y="9253703"/>
            <a:ext cx="2274844" cy="3638153"/>
            <a:chOff x="147501" y="11468100"/>
            <a:chExt cx="2274844" cy="3638153"/>
          </a:xfrm>
        </p:grpSpPr>
        <p:sp>
          <p:nvSpPr>
            <p:cNvPr id="41" name="Rectangle 40"/>
            <p:cNvSpPr/>
            <p:nvPr/>
          </p:nvSpPr>
          <p:spPr>
            <a:xfrm>
              <a:off x="1546045" y="11468100"/>
              <a:ext cx="68320" cy="363815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>
                <a:latin typeface="Britannic Bold" panose="020B0903060703020204" pitchFamily="34" charset="0"/>
              </a:endParaRPr>
            </a:p>
          </p:txBody>
        </p:sp>
        <p:grpSp>
          <p:nvGrpSpPr>
            <p:cNvPr id="47" name="Groupe 46"/>
            <p:cNvGrpSpPr/>
            <p:nvPr/>
          </p:nvGrpSpPr>
          <p:grpSpPr>
            <a:xfrm>
              <a:off x="147502" y="11612068"/>
              <a:ext cx="2240683" cy="584775"/>
              <a:chOff x="823777" y="11593018"/>
              <a:chExt cx="2240683" cy="584775"/>
            </a:xfrm>
          </p:grpSpPr>
          <p:sp>
            <p:nvSpPr>
              <p:cNvPr id="42" name="Pentagone 41"/>
              <p:cNvSpPr/>
              <p:nvPr/>
            </p:nvSpPr>
            <p:spPr>
              <a:xfrm rot="10800000">
                <a:off x="823777" y="11632599"/>
                <a:ext cx="2227217" cy="505612"/>
              </a:xfrm>
              <a:prstGeom prst="homePlate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2" name="ZoneTexte 151"/>
              <p:cNvSpPr txBox="1"/>
              <p:nvPr/>
            </p:nvSpPr>
            <p:spPr>
              <a:xfrm>
                <a:off x="1102745" y="11593018"/>
                <a:ext cx="1961715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fr-FR" sz="900" dirty="0"/>
                  <a:t>Environ </a:t>
                </a:r>
                <a:r>
                  <a:rPr lang="fr-FR" sz="1400" b="1" dirty="0">
                    <a:solidFill>
                      <a:schemeClr val="accent2">
                        <a:lumMod val="75000"/>
                      </a:schemeClr>
                    </a:solidFill>
                  </a:rPr>
                  <a:t>110 000 </a:t>
                </a:r>
                <a:r>
                  <a:rPr lang="fr-FR" sz="900" dirty="0"/>
                  <a:t>voyageurs </a:t>
                </a:r>
                <a:r>
                  <a:rPr lang="fr-FR" sz="900" dirty="0" smtClean="0"/>
                  <a:t>en </a:t>
                </a:r>
                <a:r>
                  <a:rPr lang="fr-FR" sz="900" dirty="0"/>
                  <a:t>autocar </a:t>
                </a:r>
                <a:r>
                  <a:rPr lang="fr-FR" sz="900" dirty="0" smtClean="0"/>
                  <a:t>sur des trajets longue distance en 2013 </a:t>
                </a:r>
              </a:p>
            </p:txBody>
          </p:sp>
        </p:grpSp>
        <p:grpSp>
          <p:nvGrpSpPr>
            <p:cNvPr id="46" name="Groupe 45"/>
            <p:cNvGrpSpPr/>
            <p:nvPr/>
          </p:nvGrpSpPr>
          <p:grpSpPr>
            <a:xfrm>
              <a:off x="147501" y="12595488"/>
              <a:ext cx="2240685" cy="622136"/>
              <a:chOff x="709476" y="12576438"/>
              <a:chExt cx="2240685" cy="622136"/>
            </a:xfrm>
          </p:grpSpPr>
          <p:sp>
            <p:nvSpPr>
              <p:cNvPr id="313" name="Pentagone 312"/>
              <p:cNvSpPr/>
              <p:nvPr/>
            </p:nvSpPr>
            <p:spPr>
              <a:xfrm rot="10800000">
                <a:off x="709476" y="12576438"/>
                <a:ext cx="2227217" cy="622136"/>
              </a:xfrm>
              <a:prstGeom prst="homePlate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2" name="ZoneTexte 311"/>
              <p:cNvSpPr txBox="1"/>
              <p:nvPr/>
            </p:nvSpPr>
            <p:spPr>
              <a:xfrm>
                <a:off x="916434" y="12585223"/>
                <a:ext cx="2033727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900" dirty="0" smtClean="0"/>
                  <a:t>L’autocar représente </a:t>
                </a:r>
                <a:r>
                  <a:rPr lang="fr-FR" sz="1400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0,0005</a:t>
                </a:r>
                <a:r>
                  <a:rPr lang="fr-FR" sz="1400" b="1" dirty="0">
                    <a:solidFill>
                      <a:schemeClr val="accent2">
                        <a:lumMod val="75000"/>
                      </a:schemeClr>
                    </a:solidFill>
                  </a:rPr>
                  <a:t>% </a:t>
                </a:r>
                <a:r>
                  <a:rPr lang="fr-FR" sz="900" dirty="0"/>
                  <a:t>du nombre total de voyages longue </a:t>
                </a:r>
                <a:r>
                  <a:rPr lang="fr-FR" sz="900" dirty="0" smtClean="0"/>
                  <a:t>distance en France en 2013</a:t>
                </a:r>
                <a:endParaRPr lang="fr-FR" sz="900" dirty="0"/>
              </a:p>
            </p:txBody>
          </p:sp>
        </p:grpSp>
        <p:grpSp>
          <p:nvGrpSpPr>
            <p:cNvPr id="48" name="Groupe 47"/>
            <p:cNvGrpSpPr/>
            <p:nvPr/>
          </p:nvGrpSpPr>
          <p:grpSpPr>
            <a:xfrm>
              <a:off x="147502" y="13677828"/>
              <a:ext cx="2274843" cy="695171"/>
              <a:chOff x="14152" y="13658778"/>
              <a:chExt cx="2274843" cy="695171"/>
            </a:xfrm>
          </p:grpSpPr>
          <p:sp>
            <p:nvSpPr>
              <p:cNvPr id="310" name="Pentagone 309"/>
              <p:cNvSpPr/>
              <p:nvPr/>
            </p:nvSpPr>
            <p:spPr>
              <a:xfrm rot="10800000">
                <a:off x="14152" y="13658778"/>
                <a:ext cx="2227217" cy="695171"/>
              </a:xfrm>
              <a:prstGeom prst="homePlate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5" name="ZoneTexte 154"/>
              <p:cNvSpPr txBox="1"/>
              <p:nvPr/>
            </p:nvSpPr>
            <p:spPr>
              <a:xfrm>
                <a:off x="260735" y="13713976"/>
                <a:ext cx="2028260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fr-FR" sz="900" dirty="0" smtClean="0"/>
                  <a:t>Le </a:t>
                </a:r>
                <a:r>
                  <a:rPr lang="fr-FR" sz="900" dirty="0"/>
                  <a:t>train </a:t>
                </a:r>
                <a:r>
                  <a:rPr lang="fr-FR" sz="900" i="1" dirty="0"/>
                  <a:t>– hors </a:t>
                </a:r>
                <a:r>
                  <a:rPr lang="fr-FR" sz="900" i="1" dirty="0" smtClean="0"/>
                  <a:t>TGV – </a:t>
                </a:r>
                <a:r>
                  <a:rPr lang="fr-FR" sz="900" dirty="0"/>
                  <a:t>transporte </a:t>
                </a:r>
                <a:r>
                  <a:rPr lang="fr-FR" sz="1400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10 fois </a:t>
                </a:r>
                <a:r>
                  <a:rPr lang="fr-FR" sz="1400" b="1" dirty="0">
                    <a:solidFill>
                      <a:schemeClr val="accent2">
                        <a:lumMod val="75000"/>
                      </a:schemeClr>
                    </a:solidFill>
                  </a:rPr>
                  <a:t>plus </a:t>
                </a:r>
                <a:r>
                  <a:rPr lang="fr-FR" sz="900" dirty="0"/>
                  <a:t>de passagers par jour que l’autocar par année </a:t>
                </a:r>
              </a:p>
            </p:txBody>
          </p:sp>
        </p:grpSp>
      </p:grpSp>
      <p:sp>
        <p:nvSpPr>
          <p:cNvPr id="314" name="Rectangle 313"/>
          <p:cNvSpPr/>
          <p:nvPr/>
        </p:nvSpPr>
        <p:spPr>
          <a:xfrm>
            <a:off x="8546394" y="11072978"/>
            <a:ext cx="68320" cy="363815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latin typeface="Britannic Bold" panose="020B0903060703020204" pitchFamily="34" charset="0"/>
            </a:endParaRPr>
          </a:p>
        </p:txBody>
      </p:sp>
      <p:grpSp>
        <p:nvGrpSpPr>
          <p:cNvPr id="49" name="Groupe 48"/>
          <p:cNvGrpSpPr/>
          <p:nvPr/>
        </p:nvGrpSpPr>
        <p:grpSpPr>
          <a:xfrm>
            <a:off x="7717332" y="11916562"/>
            <a:ext cx="2227217" cy="505612"/>
            <a:chOff x="7668801" y="11714593"/>
            <a:chExt cx="2227217" cy="505612"/>
          </a:xfrm>
        </p:grpSpPr>
        <p:sp>
          <p:nvSpPr>
            <p:cNvPr id="316" name="Pentagone 315"/>
            <p:cNvSpPr/>
            <p:nvPr/>
          </p:nvSpPr>
          <p:spPr>
            <a:xfrm>
              <a:off x="7668801" y="11714593"/>
              <a:ext cx="2227217" cy="505612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8" name="ZoneTexte 317"/>
            <p:cNvSpPr txBox="1"/>
            <p:nvPr/>
          </p:nvSpPr>
          <p:spPr>
            <a:xfrm>
              <a:off x="7739743" y="11744261"/>
              <a:ext cx="2074648" cy="44627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lvl="0"/>
              <a:r>
                <a:rPr lang="fr-FR" sz="900" dirty="0" smtClean="0"/>
                <a:t>Près de </a:t>
              </a:r>
              <a:r>
                <a:rPr lang="fr-FR" sz="1400" b="1" dirty="0">
                  <a:solidFill>
                    <a:schemeClr val="accent2">
                      <a:lumMod val="75000"/>
                    </a:schemeClr>
                  </a:solidFill>
                </a:rPr>
                <a:t>200</a:t>
              </a:r>
              <a:r>
                <a:rPr lang="fr-FR" sz="900" dirty="0" smtClean="0"/>
                <a:t> lignes interrégionales  prévues d’ici fin 2016</a:t>
              </a:r>
              <a:endParaRPr lang="fr-FR" sz="900" dirty="0"/>
            </a:p>
          </p:txBody>
        </p:sp>
      </p:grpSp>
      <p:grpSp>
        <p:nvGrpSpPr>
          <p:cNvPr id="320" name="Groupe 319"/>
          <p:cNvGrpSpPr/>
          <p:nvPr/>
        </p:nvGrpSpPr>
        <p:grpSpPr>
          <a:xfrm>
            <a:off x="7717332" y="12580584"/>
            <a:ext cx="2227217" cy="505612"/>
            <a:chOff x="7668801" y="11714593"/>
            <a:chExt cx="2227217" cy="505612"/>
          </a:xfrm>
        </p:grpSpPr>
        <p:sp>
          <p:nvSpPr>
            <p:cNvPr id="321" name="Pentagone 320"/>
            <p:cNvSpPr/>
            <p:nvPr/>
          </p:nvSpPr>
          <p:spPr>
            <a:xfrm>
              <a:off x="7668801" y="11714593"/>
              <a:ext cx="2227217" cy="505612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2" name="ZoneTexte 321"/>
            <p:cNvSpPr txBox="1"/>
            <p:nvPr/>
          </p:nvSpPr>
          <p:spPr>
            <a:xfrm>
              <a:off x="7739743" y="11744261"/>
              <a:ext cx="2156275" cy="44627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lvl="0"/>
              <a:r>
                <a:rPr lang="fr-FR" sz="900" dirty="0"/>
                <a:t>Entre </a:t>
              </a:r>
              <a:r>
                <a:rPr lang="fr-FR" sz="1400" b="1" dirty="0" smtClean="0">
                  <a:solidFill>
                    <a:schemeClr val="accent2">
                      <a:lumMod val="75000"/>
                    </a:schemeClr>
                  </a:solidFill>
                </a:rPr>
                <a:t>2 000 </a:t>
              </a:r>
              <a:r>
                <a:rPr lang="fr-FR" sz="900" dirty="0" smtClean="0"/>
                <a:t>et </a:t>
              </a:r>
              <a:r>
                <a:rPr lang="fr-FR" sz="1400" b="1" dirty="0" smtClean="0">
                  <a:solidFill>
                    <a:schemeClr val="accent2">
                      <a:lumMod val="75000"/>
                    </a:schemeClr>
                  </a:solidFill>
                </a:rPr>
                <a:t> 3 000 </a:t>
              </a:r>
              <a:r>
                <a:rPr lang="fr-FR" sz="900" dirty="0"/>
                <a:t>emplois </a:t>
              </a:r>
              <a:r>
                <a:rPr lang="fr-FR" sz="900" dirty="0" smtClean="0"/>
                <a:t>directs  seraient créés en 2016</a:t>
              </a:r>
              <a:endParaRPr lang="fr-FR" sz="900" dirty="0"/>
            </a:p>
          </p:txBody>
        </p:sp>
      </p:grpSp>
      <p:grpSp>
        <p:nvGrpSpPr>
          <p:cNvPr id="323" name="Groupe 322"/>
          <p:cNvGrpSpPr/>
          <p:nvPr/>
        </p:nvGrpSpPr>
        <p:grpSpPr>
          <a:xfrm>
            <a:off x="7717332" y="13272869"/>
            <a:ext cx="2227217" cy="584775"/>
            <a:chOff x="7668801" y="11677274"/>
            <a:chExt cx="2227217" cy="584775"/>
          </a:xfrm>
        </p:grpSpPr>
        <p:sp>
          <p:nvSpPr>
            <p:cNvPr id="324" name="Pentagone 323"/>
            <p:cNvSpPr/>
            <p:nvPr/>
          </p:nvSpPr>
          <p:spPr>
            <a:xfrm>
              <a:off x="7668801" y="11686564"/>
              <a:ext cx="2227217" cy="575485"/>
            </a:xfrm>
            <a:prstGeom prst="homePlate">
              <a:avLst>
                <a:gd name="adj" fmla="val 36340"/>
              </a:avLst>
            </a:prstGeom>
            <a:solidFill>
              <a:schemeClr val="bg1">
                <a:lumMod val="95000"/>
              </a:schemeClr>
            </a:solidFill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5" name="ZoneTexte 324"/>
            <p:cNvSpPr txBox="1"/>
            <p:nvPr/>
          </p:nvSpPr>
          <p:spPr>
            <a:xfrm>
              <a:off x="7674605" y="11677274"/>
              <a:ext cx="2183313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lvl="0"/>
              <a:r>
                <a:rPr lang="fr-FR" sz="900" dirty="0" smtClean="0"/>
                <a:t>Cette libéralisation représenterait </a:t>
              </a:r>
              <a:r>
                <a:rPr lang="fr-FR" sz="1400" b="1" dirty="0">
                  <a:solidFill>
                    <a:schemeClr val="accent2">
                      <a:lumMod val="75000"/>
                    </a:schemeClr>
                  </a:solidFill>
                </a:rPr>
                <a:t>700 millions d’euros</a:t>
              </a:r>
              <a:r>
                <a:rPr lang="fr-FR" sz="900" dirty="0" smtClean="0"/>
                <a:t> de pouvoir d’achat.</a:t>
              </a:r>
              <a:endParaRPr lang="fr-FR" sz="900" dirty="0"/>
            </a:p>
          </p:txBody>
        </p:sp>
      </p:grpSp>
      <p:grpSp>
        <p:nvGrpSpPr>
          <p:cNvPr id="329" name="Groupe 328"/>
          <p:cNvGrpSpPr/>
          <p:nvPr/>
        </p:nvGrpSpPr>
        <p:grpSpPr>
          <a:xfrm>
            <a:off x="7690294" y="11201952"/>
            <a:ext cx="2227217" cy="584775"/>
            <a:chOff x="7668801" y="11687111"/>
            <a:chExt cx="2227217" cy="584775"/>
          </a:xfrm>
        </p:grpSpPr>
        <p:sp>
          <p:nvSpPr>
            <p:cNvPr id="330" name="Pentagone 329"/>
            <p:cNvSpPr/>
            <p:nvPr/>
          </p:nvSpPr>
          <p:spPr>
            <a:xfrm>
              <a:off x="7668801" y="11726692"/>
              <a:ext cx="2227217" cy="505612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1" name="ZoneTexte 330"/>
            <p:cNvSpPr txBox="1"/>
            <p:nvPr/>
          </p:nvSpPr>
          <p:spPr>
            <a:xfrm>
              <a:off x="7739743" y="11687111"/>
              <a:ext cx="1961715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lvl="0"/>
              <a:r>
                <a:rPr lang="fr-FR" sz="900" dirty="0"/>
                <a:t>Jusqu’à </a:t>
              </a:r>
              <a:r>
                <a:rPr lang="fr-FR" sz="1400" b="1" dirty="0">
                  <a:solidFill>
                    <a:schemeClr val="accent2">
                      <a:lumMod val="75000"/>
                    </a:schemeClr>
                  </a:solidFill>
                </a:rPr>
                <a:t>5 millions </a:t>
              </a:r>
              <a:r>
                <a:rPr lang="fr-FR" sz="900" dirty="0"/>
                <a:t>de voyageurs en car </a:t>
              </a:r>
              <a:r>
                <a:rPr lang="fr-FR" sz="900" dirty="0" smtClean="0"/>
                <a:t>attendus d’ici </a:t>
              </a:r>
              <a:r>
                <a:rPr lang="fr-FR" sz="900" dirty="0"/>
                <a:t>la fin de l’année </a:t>
              </a:r>
              <a:r>
                <a:rPr lang="fr-FR" sz="900" dirty="0" smtClean="0"/>
                <a:t>2016</a:t>
              </a:r>
              <a:endParaRPr lang="fr-FR" sz="900" dirty="0"/>
            </a:p>
          </p:txBody>
        </p:sp>
      </p:grpSp>
      <p:sp>
        <p:nvSpPr>
          <p:cNvPr id="332" name="Rectangle 331"/>
          <p:cNvSpPr/>
          <p:nvPr/>
        </p:nvSpPr>
        <p:spPr>
          <a:xfrm>
            <a:off x="4701255" y="9671009"/>
            <a:ext cx="68400" cy="322104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latin typeface="Britannic Bold" panose="020B0903060703020204" pitchFamily="34" charset="0"/>
            </a:endParaRPr>
          </a:p>
        </p:txBody>
      </p:sp>
      <p:sp>
        <p:nvSpPr>
          <p:cNvPr id="51" name="Hexagone 50"/>
          <p:cNvSpPr/>
          <p:nvPr/>
        </p:nvSpPr>
        <p:spPr>
          <a:xfrm>
            <a:off x="3274659" y="10214328"/>
            <a:ext cx="2897410" cy="1249103"/>
          </a:xfrm>
          <a:prstGeom prst="hexagon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0" name="ZoneTexte 229"/>
          <p:cNvSpPr txBox="1"/>
          <p:nvPr/>
        </p:nvSpPr>
        <p:spPr>
          <a:xfrm>
            <a:off x="3752980" y="10544945"/>
            <a:ext cx="2022477" cy="3340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  <a:t>250 000 </a:t>
            </a:r>
            <a:r>
              <a:rPr lang="fr-FR" sz="900" dirty="0" smtClean="0"/>
              <a:t>voyageurs en </a:t>
            </a: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FR" sz="900" dirty="0" smtClean="0"/>
              <a:t>mois</a:t>
            </a:r>
            <a:endParaRPr lang="fr-FR" sz="900" dirty="0"/>
          </a:p>
        </p:txBody>
      </p:sp>
      <p:sp>
        <p:nvSpPr>
          <p:cNvPr id="248" name="ZoneTexte 247"/>
          <p:cNvSpPr txBox="1"/>
          <p:nvPr/>
        </p:nvSpPr>
        <p:spPr>
          <a:xfrm>
            <a:off x="3882981" y="10253143"/>
            <a:ext cx="1642667" cy="3340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  <a:t>75 </a:t>
            </a:r>
            <a:r>
              <a:rPr lang="fr-FR" sz="900" dirty="0" smtClean="0"/>
              <a:t> Villes desservies</a:t>
            </a:r>
            <a:endParaRPr lang="fr-FR" sz="900" dirty="0"/>
          </a:p>
        </p:txBody>
      </p:sp>
      <p:sp>
        <p:nvSpPr>
          <p:cNvPr id="178" name="ZoneTexte 177"/>
          <p:cNvSpPr txBox="1"/>
          <p:nvPr/>
        </p:nvSpPr>
        <p:spPr>
          <a:xfrm>
            <a:off x="3532394" y="10799391"/>
            <a:ext cx="2390225" cy="484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  <a:t>63%  </a:t>
            </a:r>
            <a:r>
              <a:rPr lang="fr-FR" sz="900" dirty="0" smtClean="0"/>
              <a:t>de </a:t>
            </a:r>
            <a:r>
              <a:rPr lang="fr-FR" sz="900" dirty="0"/>
              <a:t>voyageurs </a:t>
            </a:r>
            <a:r>
              <a:rPr lang="fr-FR" sz="900" dirty="0" smtClean="0"/>
              <a:t>entre </a:t>
            </a:r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  <a:t>20 </a:t>
            </a:r>
            <a:r>
              <a:rPr lang="fr-FR" sz="900" dirty="0"/>
              <a:t>et </a:t>
            </a:r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  <a:t>40 </a:t>
            </a:r>
            <a:r>
              <a:rPr lang="fr-FR" sz="900" dirty="0" smtClean="0"/>
              <a:t>ans</a:t>
            </a:r>
          </a:p>
        </p:txBody>
      </p:sp>
      <p:grpSp>
        <p:nvGrpSpPr>
          <p:cNvPr id="18" name="Groupe 17"/>
          <p:cNvGrpSpPr/>
          <p:nvPr/>
        </p:nvGrpSpPr>
        <p:grpSpPr>
          <a:xfrm>
            <a:off x="7728283" y="14002147"/>
            <a:ext cx="2227217" cy="584775"/>
            <a:chOff x="7728283" y="15235469"/>
            <a:chExt cx="2227217" cy="584775"/>
          </a:xfrm>
        </p:grpSpPr>
        <p:sp>
          <p:nvSpPr>
            <p:cNvPr id="221" name="Pentagone 220"/>
            <p:cNvSpPr/>
            <p:nvPr/>
          </p:nvSpPr>
          <p:spPr>
            <a:xfrm>
              <a:off x="7728283" y="15263809"/>
              <a:ext cx="2227217" cy="506465"/>
            </a:xfrm>
            <a:prstGeom prst="homePlate">
              <a:avLst>
                <a:gd name="adj" fmla="val 21444"/>
              </a:avLst>
            </a:prstGeom>
            <a:solidFill>
              <a:schemeClr val="bg1">
                <a:lumMod val="95000"/>
              </a:schemeClr>
            </a:solidFill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24" name="ZoneTexte 223"/>
            <p:cNvSpPr txBox="1"/>
            <p:nvPr/>
          </p:nvSpPr>
          <p:spPr>
            <a:xfrm>
              <a:off x="7781720" y="15235469"/>
              <a:ext cx="2044797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lvl="0"/>
              <a:r>
                <a:rPr lang="fr-FR" sz="900" dirty="0" smtClean="0"/>
                <a:t>Cela devrait contribuer à hauteur de </a:t>
              </a:r>
              <a:r>
                <a:rPr lang="fr-FR" sz="1400" b="1" dirty="0" smtClean="0">
                  <a:solidFill>
                    <a:schemeClr val="accent2">
                      <a:lumMod val="75000"/>
                    </a:schemeClr>
                  </a:solidFill>
                </a:rPr>
                <a:t>0,3%</a:t>
              </a:r>
              <a:r>
                <a:rPr lang="fr-FR" sz="900" dirty="0" smtClean="0"/>
                <a:t>  à l’augmentation du PIB français à horizon 2020</a:t>
              </a:r>
              <a:endParaRPr lang="fr-FR" sz="900" dirty="0"/>
            </a:p>
          </p:txBody>
        </p:sp>
      </p:grpSp>
      <p:grpSp>
        <p:nvGrpSpPr>
          <p:cNvPr id="227" name="Groupe 226"/>
          <p:cNvGrpSpPr/>
          <p:nvPr/>
        </p:nvGrpSpPr>
        <p:grpSpPr>
          <a:xfrm>
            <a:off x="2511686" y="24439004"/>
            <a:ext cx="7122166" cy="855528"/>
            <a:chOff x="2476621" y="25658248"/>
            <a:chExt cx="7122166" cy="2535752"/>
          </a:xfrm>
        </p:grpSpPr>
        <p:sp>
          <p:nvSpPr>
            <p:cNvPr id="270" name="Rectangle 269"/>
            <p:cNvSpPr/>
            <p:nvPr/>
          </p:nvSpPr>
          <p:spPr>
            <a:xfrm>
              <a:off x="3133095" y="25858455"/>
              <a:ext cx="2295947" cy="1180596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fr-FR" sz="1100" b="1" dirty="0" smtClean="0">
                  <a:solidFill>
                    <a:schemeClr val="accent5"/>
                  </a:solidFill>
                </a:rPr>
                <a:t>Prix abordable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fr-FR" sz="1100" b="1" dirty="0" smtClean="0">
                  <a:solidFill>
                    <a:schemeClr val="accent5"/>
                  </a:solidFill>
                </a:rPr>
                <a:t>Sécurité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fr-FR" sz="1100" b="1" dirty="0" smtClean="0">
                  <a:solidFill>
                    <a:schemeClr val="accent5"/>
                  </a:solidFill>
                </a:rPr>
                <a:t>Sièges confortables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fr-FR" sz="1100" b="1" dirty="0" smtClean="0">
                  <a:solidFill>
                    <a:schemeClr val="accent5"/>
                  </a:solidFill>
                </a:rPr>
                <a:t>Wifi</a:t>
              </a:r>
            </a:p>
          </p:txBody>
        </p:sp>
        <p:sp>
          <p:nvSpPr>
            <p:cNvPr id="266" name="Rectangle 265"/>
            <p:cNvSpPr/>
            <p:nvPr/>
          </p:nvSpPr>
          <p:spPr>
            <a:xfrm>
              <a:off x="2476621" y="25658248"/>
              <a:ext cx="7122166" cy="2535752"/>
            </a:xfrm>
            <a:prstGeom prst="rect">
              <a:avLst/>
            </a:prstGeom>
            <a:noFill/>
            <a:ln w="19050">
              <a:solidFill>
                <a:schemeClr val="accent1">
                  <a:lumMod val="40000"/>
                  <a:lumOff val="6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71" name="Rectangle 270"/>
          <p:cNvSpPr/>
          <p:nvPr/>
        </p:nvSpPr>
        <p:spPr>
          <a:xfrm>
            <a:off x="6496712" y="24492936"/>
            <a:ext cx="2295947" cy="801596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b="1" dirty="0" smtClean="0">
                <a:solidFill>
                  <a:schemeClr val="accent5"/>
                </a:solidFill>
              </a:rPr>
              <a:t>Accessibilité PMR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b="1" dirty="0" smtClean="0">
                <a:solidFill>
                  <a:schemeClr val="accent5"/>
                </a:solidFill>
              </a:rPr>
              <a:t>Prises électriques/USB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b="1" dirty="0" smtClean="0">
                <a:solidFill>
                  <a:schemeClr val="accent5"/>
                </a:solidFill>
              </a:rPr>
              <a:t>Air conditionné/chauffage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b="1" dirty="0" smtClean="0">
                <a:solidFill>
                  <a:schemeClr val="accent5"/>
                </a:solidFill>
              </a:rPr>
              <a:t>Toilettes à bord</a:t>
            </a:r>
            <a:endParaRPr lang="fr-FR" sz="700" b="1" dirty="0"/>
          </a:p>
        </p:txBody>
      </p:sp>
      <p:pic>
        <p:nvPicPr>
          <p:cNvPr id="1026" name="Picture 2" descr="C:\Users\couturier\Downloads\magic28.png"/>
          <p:cNvPicPr>
            <a:picLocks noChangeAspect="1" noChangeArrowheads="1"/>
          </p:cNvPicPr>
          <p:nvPr/>
        </p:nvPicPr>
        <p:blipFill>
          <a:blip r:embed="rId28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0640" y="149138"/>
            <a:ext cx="640126" cy="640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2" name="Image 25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5" t="22020" r="-1702" b="23201"/>
          <a:stretch/>
        </p:blipFill>
        <p:spPr>
          <a:xfrm>
            <a:off x="4221133" y="332025"/>
            <a:ext cx="1001190" cy="531297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585811" y="2585424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bg1">
                    <a:lumMod val="65000"/>
                  </a:schemeClr>
                </a:solidFill>
              </a:rPr>
              <a:t>Objectifs</a:t>
            </a:r>
            <a:endParaRPr lang="fr-FR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74" name="Image 273"/>
          <p:cNvPicPr>
            <a:picLocks noChangeAspect="1"/>
          </p:cNvPicPr>
          <p:nvPr/>
        </p:nvPicPr>
        <p:blipFill rotWithShape="1">
          <a:blip r:embed="rId29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5" t="22020" r="-1702" b="23201"/>
          <a:stretch/>
        </p:blipFill>
        <p:spPr>
          <a:xfrm>
            <a:off x="701497" y="3147830"/>
            <a:ext cx="668336" cy="354663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8466459" y="1684452"/>
            <a:ext cx="1616583" cy="235700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0" name="Groupe 59"/>
          <p:cNvGrpSpPr/>
          <p:nvPr/>
        </p:nvGrpSpPr>
        <p:grpSpPr>
          <a:xfrm>
            <a:off x="8466458" y="1884900"/>
            <a:ext cx="1616583" cy="1605251"/>
            <a:chOff x="7554462" y="1678562"/>
            <a:chExt cx="1616583" cy="1605251"/>
          </a:xfrm>
        </p:grpSpPr>
        <p:sp>
          <p:nvSpPr>
            <p:cNvPr id="157" name="ZoneTexte 156"/>
            <p:cNvSpPr txBox="1"/>
            <p:nvPr/>
          </p:nvSpPr>
          <p:spPr>
            <a:xfrm>
              <a:off x="7554462" y="2652871"/>
              <a:ext cx="1616583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1050" dirty="0" smtClean="0"/>
                <a:t>Plus </a:t>
              </a:r>
              <a:r>
                <a:rPr lang="fr-FR" sz="1050" dirty="0"/>
                <a:t>de </a:t>
              </a:r>
              <a:r>
                <a:rPr lang="fr-FR" sz="1400" b="1" dirty="0" smtClean="0">
                  <a:solidFill>
                    <a:schemeClr val="bg1"/>
                  </a:solidFill>
                </a:rPr>
                <a:t>400 heures </a:t>
              </a:r>
              <a:br>
                <a:rPr lang="fr-FR" sz="1400" b="1" dirty="0" smtClean="0">
                  <a:solidFill>
                    <a:schemeClr val="bg1"/>
                  </a:solidFill>
                </a:rPr>
              </a:br>
              <a:r>
                <a:rPr lang="fr-FR" sz="1050" dirty="0" smtClean="0"/>
                <a:t>de </a:t>
              </a:r>
              <a:r>
                <a:rPr lang="fr-FR" sz="1050" dirty="0"/>
                <a:t>débats </a:t>
              </a:r>
              <a:r>
                <a:rPr lang="fr-FR" sz="1050" dirty="0" smtClean="0"/>
                <a:t>à 'Assemblée </a:t>
              </a:r>
              <a:r>
                <a:rPr lang="fr-FR" sz="1050" dirty="0"/>
                <a:t>et au Sénat</a:t>
              </a:r>
            </a:p>
          </p:txBody>
        </p:sp>
        <p:grpSp>
          <p:nvGrpSpPr>
            <p:cNvPr id="167" name="Groupe 166"/>
            <p:cNvGrpSpPr/>
            <p:nvPr/>
          </p:nvGrpSpPr>
          <p:grpSpPr>
            <a:xfrm>
              <a:off x="7881153" y="1678562"/>
              <a:ext cx="1114041" cy="802636"/>
              <a:chOff x="548680" y="2432720"/>
              <a:chExt cx="1017019" cy="609600"/>
            </a:xfrm>
          </p:grpSpPr>
          <p:pic>
            <p:nvPicPr>
              <p:cNvPr id="168" name="Image 167"/>
              <p:cNvPicPr>
                <a:picLocks noChangeAspect="1"/>
              </p:cNvPicPr>
              <p:nvPr/>
            </p:nvPicPr>
            <p:blipFill>
              <a:blip r:embed="rId30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8680" y="2432720"/>
                <a:ext cx="609600" cy="609600"/>
              </a:xfrm>
              <a:prstGeom prst="rect">
                <a:avLst/>
              </a:prstGeom>
            </p:spPr>
          </p:pic>
          <p:pic>
            <p:nvPicPr>
              <p:cNvPr id="169" name="Image 168"/>
              <p:cNvPicPr>
                <a:picLocks noChangeAspect="1"/>
              </p:cNvPicPr>
              <p:nvPr/>
            </p:nvPicPr>
            <p:blipFill>
              <a:blip r:embed="rId31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00183" y="2504761"/>
                <a:ext cx="465516" cy="465517"/>
              </a:xfrm>
              <a:prstGeom prst="rect">
                <a:avLst/>
              </a:prstGeom>
            </p:spPr>
          </p:pic>
        </p:grpSp>
      </p:grpSp>
      <p:cxnSp>
        <p:nvCxnSpPr>
          <p:cNvPr id="150" name="Connecteur droit 149"/>
          <p:cNvCxnSpPr/>
          <p:nvPr/>
        </p:nvCxnSpPr>
        <p:spPr>
          <a:xfrm>
            <a:off x="0" y="4041458"/>
            <a:ext cx="10080625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Organigramme : Terminateur 150"/>
          <p:cNvSpPr/>
          <p:nvPr/>
        </p:nvSpPr>
        <p:spPr>
          <a:xfrm>
            <a:off x="3853881" y="3897442"/>
            <a:ext cx="2448272" cy="288032"/>
          </a:xfrm>
          <a:prstGeom prst="flowChartTerminator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latin typeface="Britannic Bold" panose="020B0903060703020204" pitchFamily="34" charset="0"/>
              </a:rPr>
              <a:t>CE QUI A ÉTÉ DECIDÉ</a:t>
            </a:r>
            <a:endParaRPr lang="fr-FR" sz="1600" dirty="0">
              <a:latin typeface="Britannic Bold" panose="020B0903060703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-9525" y="12891856"/>
            <a:ext cx="7220858" cy="1645096"/>
          </a:xfrm>
          <a:prstGeom prst="rect">
            <a:avLst/>
          </a:prstGeom>
          <a:solidFill>
            <a:srgbClr val="C0504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ZoneTexte 155"/>
          <p:cNvSpPr txBox="1"/>
          <p:nvPr/>
        </p:nvSpPr>
        <p:spPr>
          <a:xfrm>
            <a:off x="382605" y="13415830"/>
            <a:ext cx="1819957" cy="7232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  <a:t>8 </a:t>
            </a: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</a:rPr>
              <a:t>millions </a:t>
            </a:r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fr-FR" sz="900" dirty="0" smtClean="0"/>
              <a:t>de voyageurs  en autocar en Allemagne (marché ouvert en janvier 2013) </a:t>
            </a:r>
          </a:p>
        </p:txBody>
      </p:sp>
      <p:sp>
        <p:nvSpPr>
          <p:cNvPr id="198" name="ZoneTexte 197"/>
          <p:cNvSpPr txBox="1"/>
          <p:nvPr/>
        </p:nvSpPr>
        <p:spPr>
          <a:xfrm>
            <a:off x="2749509" y="13415830"/>
            <a:ext cx="159781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  <a:t>30 </a:t>
            </a: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</a:rPr>
              <a:t>millions </a:t>
            </a:r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fr-FR" sz="900" dirty="0" smtClean="0"/>
              <a:t>au Royaume-Uni (marché ouvert en 1980)</a:t>
            </a:r>
          </a:p>
        </p:txBody>
      </p:sp>
      <p:sp>
        <p:nvSpPr>
          <p:cNvPr id="218" name="ZoneTexte 217"/>
          <p:cNvSpPr txBox="1"/>
          <p:nvPr/>
        </p:nvSpPr>
        <p:spPr>
          <a:xfrm>
            <a:off x="4894267" y="13415830"/>
            <a:ext cx="1935411" cy="7232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  <a:t>32 </a:t>
            </a: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</a:rPr>
              <a:t>millions </a:t>
            </a:r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fr-FR" sz="900" dirty="0" smtClean="0"/>
              <a:t>en Espagne (concessions régionales depuis les années 1920)</a:t>
            </a:r>
            <a:endParaRPr lang="fr-FR" sz="900" dirty="0"/>
          </a:p>
        </p:txBody>
      </p:sp>
      <p:sp>
        <p:nvSpPr>
          <p:cNvPr id="23" name="Rectangle 22"/>
          <p:cNvSpPr/>
          <p:nvPr/>
        </p:nvSpPr>
        <p:spPr>
          <a:xfrm>
            <a:off x="6667" y="12892055"/>
            <a:ext cx="2770310" cy="27699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fr-FR" sz="1200" i="1" dirty="0">
                <a:solidFill>
                  <a:schemeClr val="bg1"/>
                </a:solidFill>
              </a:rPr>
              <a:t>À titre de </a:t>
            </a:r>
            <a:r>
              <a:rPr lang="fr-FR" sz="1200" i="1" dirty="0" smtClean="0">
                <a:solidFill>
                  <a:schemeClr val="bg1"/>
                </a:solidFill>
              </a:rPr>
              <a:t>comparaison, à l’étranger… </a:t>
            </a:r>
            <a:endParaRPr lang="fr-FR" sz="1200" i="1" dirty="0">
              <a:solidFill>
                <a:schemeClr val="bg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05" y="26122418"/>
            <a:ext cx="3394784" cy="309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52" y="26122418"/>
            <a:ext cx="1292172" cy="389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ZoneTexte 24"/>
          <p:cNvSpPr txBox="1"/>
          <p:nvPr/>
        </p:nvSpPr>
        <p:spPr>
          <a:xfrm>
            <a:off x="4146170" y="26166153"/>
            <a:ext cx="20569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</a:rPr>
              <a:t>http://transportshaker-solucom.fr/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267" y="26165839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4" name="ZoneTexte 283"/>
          <p:cNvSpPr txBox="1"/>
          <p:nvPr/>
        </p:nvSpPr>
        <p:spPr>
          <a:xfrm>
            <a:off x="6899595" y="26166153"/>
            <a:ext cx="13003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chemeClr val="bg1"/>
                </a:solidFill>
              </a:rPr>
              <a:t>@TransportShaker</a:t>
            </a:r>
            <a:endParaRPr lang="fr-FR" sz="1000" dirty="0">
              <a:solidFill>
                <a:schemeClr val="bg1"/>
              </a:solidFill>
            </a:endParaRPr>
          </a:p>
        </p:txBody>
      </p:sp>
      <p:grpSp>
        <p:nvGrpSpPr>
          <p:cNvPr id="269" name="Groupe 268"/>
          <p:cNvGrpSpPr/>
          <p:nvPr/>
        </p:nvGrpSpPr>
        <p:grpSpPr>
          <a:xfrm>
            <a:off x="5684866" y="18325095"/>
            <a:ext cx="709002" cy="709171"/>
            <a:chOff x="1628800" y="1763913"/>
            <a:chExt cx="709002" cy="709171"/>
          </a:xfrm>
        </p:grpSpPr>
        <p:pic>
          <p:nvPicPr>
            <p:cNvPr id="272" name="Image 271"/>
            <p:cNvPicPr>
              <a:picLocks noChangeAspect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337" b="10593"/>
            <a:stretch/>
          </p:blipFill>
          <p:spPr>
            <a:xfrm>
              <a:off x="1628800" y="1763913"/>
              <a:ext cx="687407" cy="709171"/>
            </a:xfrm>
            <a:prstGeom prst="rect">
              <a:avLst/>
            </a:prstGeom>
          </p:spPr>
        </p:pic>
        <p:sp>
          <p:nvSpPr>
            <p:cNvPr id="273" name="ZoneTexte 272"/>
            <p:cNvSpPr txBox="1"/>
            <p:nvPr/>
          </p:nvSpPr>
          <p:spPr>
            <a:xfrm>
              <a:off x="1664406" y="2016030"/>
              <a:ext cx="6733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 smtClean="0">
                  <a:solidFill>
                    <a:schemeClr val="bg1"/>
                  </a:solidFill>
                  <a:latin typeface="Britannic Bold" panose="020B0903060703020204" pitchFamily="34" charset="0"/>
                  <a:cs typeface="+mn-cs"/>
                </a:rPr>
                <a:t>23</a:t>
              </a:r>
              <a:endParaRPr lang="fr-FR" sz="1100" dirty="0">
                <a:solidFill>
                  <a:schemeClr val="bg1"/>
                </a:solidFill>
                <a:latin typeface="Britannic Bold" panose="020B0903060703020204" pitchFamily="34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764094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1521</TotalTime>
  <Words>428</Words>
  <Application>Microsoft Office PowerPoint</Application>
  <PresentationFormat>Personnalisé</PresentationFormat>
  <Paragraphs>86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blank</vt:lpstr>
      <vt:lpstr>Présentation PowerPoint</vt:lpstr>
    </vt:vector>
  </TitlesOfParts>
  <Company>SOLUCOM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David TUTALA</dc:creator>
  <cp:lastModifiedBy>Jessica ALIX</cp:lastModifiedBy>
  <cp:revision>193</cp:revision>
  <dcterms:created xsi:type="dcterms:W3CDTF">2015-02-26T19:23:53Z</dcterms:created>
  <dcterms:modified xsi:type="dcterms:W3CDTF">2015-10-30T14:19:31Z</dcterms:modified>
</cp:coreProperties>
</file>