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3"/>
  </p:notesMasterIdLst>
  <p:sldIdLst>
    <p:sldId id="256" r:id="rId2"/>
  </p:sldIdLst>
  <p:sldSz cx="10080625" cy="28082875"/>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942609" algn="l" rtl="0" fontAlgn="base">
      <a:spcBef>
        <a:spcPct val="0"/>
      </a:spcBef>
      <a:spcAft>
        <a:spcPct val="0"/>
      </a:spcAft>
      <a:defRPr kern="1200">
        <a:solidFill>
          <a:schemeClr val="tx1"/>
        </a:solidFill>
        <a:latin typeface="Arial" charset="0"/>
        <a:ea typeface="+mn-ea"/>
        <a:cs typeface="Arial" charset="0"/>
      </a:defRPr>
    </a:lvl2pPr>
    <a:lvl3pPr marL="1885218" algn="l" rtl="0" fontAlgn="base">
      <a:spcBef>
        <a:spcPct val="0"/>
      </a:spcBef>
      <a:spcAft>
        <a:spcPct val="0"/>
      </a:spcAft>
      <a:defRPr kern="1200">
        <a:solidFill>
          <a:schemeClr val="tx1"/>
        </a:solidFill>
        <a:latin typeface="Arial" charset="0"/>
        <a:ea typeface="+mn-ea"/>
        <a:cs typeface="Arial" charset="0"/>
      </a:defRPr>
    </a:lvl3pPr>
    <a:lvl4pPr marL="2827828" algn="l" rtl="0" fontAlgn="base">
      <a:spcBef>
        <a:spcPct val="0"/>
      </a:spcBef>
      <a:spcAft>
        <a:spcPct val="0"/>
      </a:spcAft>
      <a:defRPr kern="1200">
        <a:solidFill>
          <a:schemeClr val="tx1"/>
        </a:solidFill>
        <a:latin typeface="Arial" charset="0"/>
        <a:ea typeface="+mn-ea"/>
        <a:cs typeface="Arial" charset="0"/>
      </a:defRPr>
    </a:lvl4pPr>
    <a:lvl5pPr marL="3770437" algn="l" rtl="0" fontAlgn="base">
      <a:spcBef>
        <a:spcPct val="0"/>
      </a:spcBef>
      <a:spcAft>
        <a:spcPct val="0"/>
      </a:spcAft>
      <a:defRPr kern="1200">
        <a:solidFill>
          <a:schemeClr val="tx1"/>
        </a:solidFill>
        <a:latin typeface="Arial" charset="0"/>
        <a:ea typeface="+mn-ea"/>
        <a:cs typeface="Arial" charset="0"/>
      </a:defRPr>
    </a:lvl5pPr>
    <a:lvl6pPr marL="4713046" algn="l" defTabSz="1885218" rtl="0" eaLnBrk="1" latinLnBrk="0" hangingPunct="1">
      <a:defRPr kern="1200">
        <a:solidFill>
          <a:schemeClr val="tx1"/>
        </a:solidFill>
        <a:latin typeface="Arial" charset="0"/>
        <a:ea typeface="+mn-ea"/>
        <a:cs typeface="Arial" charset="0"/>
      </a:defRPr>
    </a:lvl6pPr>
    <a:lvl7pPr marL="5655655" algn="l" defTabSz="1885218" rtl="0" eaLnBrk="1" latinLnBrk="0" hangingPunct="1">
      <a:defRPr kern="1200">
        <a:solidFill>
          <a:schemeClr val="tx1"/>
        </a:solidFill>
        <a:latin typeface="Arial" charset="0"/>
        <a:ea typeface="+mn-ea"/>
        <a:cs typeface="Arial" charset="0"/>
      </a:defRPr>
    </a:lvl7pPr>
    <a:lvl8pPr marL="6598265" algn="l" defTabSz="1885218" rtl="0" eaLnBrk="1" latinLnBrk="0" hangingPunct="1">
      <a:defRPr kern="1200">
        <a:solidFill>
          <a:schemeClr val="tx1"/>
        </a:solidFill>
        <a:latin typeface="Arial" charset="0"/>
        <a:ea typeface="+mn-ea"/>
        <a:cs typeface="Arial" charset="0"/>
      </a:defRPr>
    </a:lvl8pPr>
    <a:lvl9pPr marL="7540874" algn="l" defTabSz="1885218"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3399"/>
    <a:srgbClr val="D6DCE4"/>
    <a:srgbClr val="CC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827" autoAdjust="0"/>
  </p:normalViewPr>
  <p:slideViewPr>
    <p:cSldViewPr>
      <p:cViewPr>
        <p:scale>
          <a:sx n="66" d="100"/>
          <a:sy n="66" d="100"/>
        </p:scale>
        <p:origin x="-1896" y="8514"/>
      </p:cViewPr>
      <p:guideLst>
        <p:guide orient="horz" pos="8845"/>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6D52B0-9D55-48AC-AFE0-1374A855CE28}" type="datetimeFigureOut">
              <a:rPr lang="fr-FR" smtClean="0"/>
              <a:t>08/12/2015</a:t>
            </a:fld>
            <a:endParaRPr lang="fr-FR"/>
          </a:p>
        </p:txBody>
      </p:sp>
      <p:sp>
        <p:nvSpPr>
          <p:cNvPr id="4" name="Espace réservé de l'image des diapositives 3"/>
          <p:cNvSpPr>
            <a:spLocks noGrp="1" noRot="1" noChangeAspect="1"/>
          </p:cNvSpPr>
          <p:nvPr>
            <p:ph type="sldImg" idx="2"/>
          </p:nvPr>
        </p:nvSpPr>
        <p:spPr>
          <a:xfrm>
            <a:off x="2813050" y="685800"/>
            <a:ext cx="12319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44C204-9EEA-4155-BC0F-257522BC41F2}" type="slidenum">
              <a:rPr lang="fr-FR" smtClean="0"/>
              <a:t>‹N°›</a:t>
            </a:fld>
            <a:endParaRPr lang="fr-FR"/>
          </a:p>
        </p:txBody>
      </p:sp>
    </p:spTree>
    <p:extLst>
      <p:ext uri="{BB962C8B-B14F-4D97-AF65-F5344CB8AC3E}">
        <p14:creationId xmlns:p14="http://schemas.microsoft.com/office/powerpoint/2010/main" val="38481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Pour les aider à le trouver, un dernier argument : sur des distances de moins de 6 km, le vélo reste le plus performant</a:t>
            </a:r>
            <a:r>
              <a:rPr lang="fr-FR" sz="1200" b="0" i="1" kern="1200" dirty="0" smtClean="0">
                <a:solidFill>
                  <a:schemeClr val="tx1"/>
                </a:solidFill>
                <a:effectLst/>
                <a:latin typeface="+mn-lt"/>
                <a:ea typeface="+mn-ea"/>
                <a:cs typeface="+mn-cs"/>
              </a:rPr>
              <a:t>(Source : ADEME – Agence de l’Environnement et de la Maîtrise de l’</a:t>
            </a:r>
            <a:r>
              <a:rPr lang="fr-FR" sz="1200" b="0" i="1" kern="1200" dirty="0" err="1" smtClean="0">
                <a:solidFill>
                  <a:schemeClr val="tx1"/>
                </a:solidFill>
                <a:effectLst/>
                <a:latin typeface="+mn-lt"/>
                <a:ea typeface="+mn-ea"/>
                <a:cs typeface="+mn-cs"/>
              </a:rPr>
              <a:t>Energie</a:t>
            </a:r>
            <a:r>
              <a:rPr lang="fr-FR" sz="1200" b="0" i="1" kern="1200" dirty="0" smtClean="0">
                <a:solidFill>
                  <a:schemeClr val="tx1"/>
                </a:solidFill>
                <a:effectLst/>
                <a:latin typeface="+mn-lt"/>
                <a:ea typeface="+mn-ea"/>
                <a:cs typeface="+mn-cs"/>
              </a:rPr>
              <a:t>)</a:t>
            </a:r>
            <a:r>
              <a:rPr lang="fr-FR" sz="1200" b="0" i="0" kern="1200" dirty="0" smtClean="0">
                <a:solidFill>
                  <a:schemeClr val="tx1"/>
                </a:solidFill>
                <a:effectLst/>
                <a:latin typeface="+mn-lt"/>
                <a:ea typeface="+mn-ea"/>
                <a:cs typeface="+mn-cs"/>
              </a:rPr>
              <a:t> et on parcourt en un quart d’heure 3 km à vélo… alors qu'un trajet en voiture sur deux fait moins de 3 km. Dix kilomètres de vélo au quotidien évitent le rejet de 700 kg de CO2 par an… Et puis, pour une seule place de stationnement voiture, on peut créer dix places de stationnement vélo ! Alors le </a:t>
            </a:r>
            <a:r>
              <a:rPr lang="fr-FR" sz="1200" b="0" i="0" kern="1200" dirty="0" err="1" smtClean="0">
                <a:solidFill>
                  <a:schemeClr val="tx1"/>
                </a:solidFill>
                <a:effectLst/>
                <a:latin typeface="+mn-lt"/>
                <a:ea typeface="+mn-ea"/>
                <a:cs typeface="+mn-cs"/>
              </a:rPr>
              <a:t>Yerka</a:t>
            </a:r>
            <a:r>
              <a:rPr lang="fr-FR" sz="1200" b="0" i="0" kern="1200" dirty="0" smtClean="0">
                <a:solidFill>
                  <a:schemeClr val="tx1"/>
                </a:solidFill>
                <a:effectLst/>
                <a:latin typeface="+mn-lt"/>
                <a:ea typeface="+mn-ea"/>
                <a:cs typeface="+mn-cs"/>
              </a:rPr>
              <a:t> est vraiment le bienvenu..</a:t>
            </a:r>
            <a:endParaRPr lang="fr-FR" dirty="0"/>
          </a:p>
        </p:txBody>
      </p:sp>
      <p:sp>
        <p:nvSpPr>
          <p:cNvPr id="4" name="Espace réservé du numéro de diapositive 3"/>
          <p:cNvSpPr>
            <a:spLocks noGrp="1"/>
          </p:cNvSpPr>
          <p:nvPr>
            <p:ph type="sldNum" sz="quarter" idx="10"/>
          </p:nvPr>
        </p:nvSpPr>
        <p:spPr/>
        <p:txBody>
          <a:bodyPr/>
          <a:lstStyle/>
          <a:p>
            <a:fld id="{2144C204-9EEA-4155-BC0F-257522BC41F2}" type="slidenum">
              <a:rPr lang="fr-FR" smtClean="0"/>
              <a:t>1</a:t>
            </a:fld>
            <a:endParaRPr lang="fr-FR"/>
          </a:p>
        </p:txBody>
      </p:sp>
    </p:spTree>
    <p:extLst>
      <p:ext uri="{BB962C8B-B14F-4D97-AF65-F5344CB8AC3E}">
        <p14:creationId xmlns:p14="http://schemas.microsoft.com/office/powerpoint/2010/main" val="2500941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6052" y="8723901"/>
            <a:ext cx="8568531" cy="6019616"/>
          </a:xfrm>
        </p:spPr>
        <p:txBody>
          <a:bodyPr/>
          <a:lstStyle/>
          <a:p>
            <a:r>
              <a:rPr lang="fr-FR" smtClean="0"/>
              <a:t>Modifiez le style du titre</a:t>
            </a:r>
            <a:endParaRPr lang="fr-FR"/>
          </a:p>
        </p:txBody>
      </p:sp>
      <p:sp>
        <p:nvSpPr>
          <p:cNvPr id="3" name="Sous-titre 2"/>
          <p:cNvSpPr>
            <a:spLocks noGrp="1"/>
          </p:cNvSpPr>
          <p:nvPr>
            <p:ph type="subTitle" idx="1"/>
          </p:nvPr>
        </p:nvSpPr>
        <p:spPr>
          <a:xfrm>
            <a:off x="1512094" y="15913633"/>
            <a:ext cx="7056438" cy="7176734"/>
          </a:xfrm>
        </p:spPr>
        <p:txBody>
          <a:bodyPr/>
          <a:lstStyle>
            <a:lvl1pPr marL="0" indent="0" algn="ctr">
              <a:buNone/>
              <a:defRPr>
                <a:solidFill>
                  <a:schemeClr val="tx1">
                    <a:tint val="75000"/>
                  </a:schemeClr>
                </a:solidFill>
              </a:defRPr>
            </a:lvl1pPr>
            <a:lvl2pPr marL="942609" indent="0" algn="ctr">
              <a:buNone/>
              <a:defRPr>
                <a:solidFill>
                  <a:schemeClr val="tx1">
                    <a:tint val="75000"/>
                  </a:schemeClr>
                </a:solidFill>
              </a:defRPr>
            </a:lvl2pPr>
            <a:lvl3pPr marL="1885218" indent="0" algn="ctr">
              <a:buNone/>
              <a:defRPr>
                <a:solidFill>
                  <a:schemeClr val="tx1">
                    <a:tint val="75000"/>
                  </a:schemeClr>
                </a:solidFill>
              </a:defRPr>
            </a:lvl3pPr>
            <a:lvl4pPr marL="2827828" indent="0" algn="ctr">
              <a:buNone/>
              <a:defRPr>
                <a:solidFill>
                  <a:schemeClr val="tx1">
                    <a:tint val="75000"/>
                  </a:schemeClr>
                </a:solidFill>
              </a:defRPr>
            </a:lvl4pPr>
            <a:lvl5pPr marL="3770437" indent="0" algn="ctr">
              <a:buNone/>
              <a:defRPr>
                <a:solidFill>
                  <a:schemeClr val="tx1">
                    <a:tint val="75000"/>
                  </a:schemeClr>
                </a:solidFill>
              </a:defRPr>
            </a:lvl5pPr>
            <a:lvl6pPr marL="4713046" indent="0" algn="ctr">
              <a:buNone/>
              <a:defRPr>
                <a:solidFill>
                  <a:schemeClr val="tx1">
                    <a:tint val="75000"/>
                  </a:schemeClr>
                </a:solidFill>
              </a:defRPr>
            </a:lvl6pPr>
            <a:lvl7pPr marL="5655655" indent="0" algn="ctr">
              <a:buNone/>
              <a:defRPr>
                <a:solidFill>
                  <a:schemeClr val="tx1">
                    <a:tint val="75000"/>
                  </a:schemeClr>
                </a:solidFill>
              </a:defRPr>
            </a:lvl7pPr>
            <a:lvl8pPr marL="6598265" indent="0" algn="ctr">
              <a:buNone/>
              <a:defRPr>
                <a:solidFill>
                  <a:schemeClr val="tx1">
                    <a:tint val="75000"/>
                  </a:schemeClr>
                </a:solidFill>
              </a:defRPr>
            </a:lvl8pPr>
            <a:lvl9pPr marL="7540874"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E83ED1A-3240-4C31-BFA5-263873292807}" type="datetimeFigureOut">
              <a:rPr lang="fr-FR"/>
              <a:pPr>
                <a:defRPr/>
              </a:pPr>
              <a:t>08/12/2015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24CEAA2-4B3B-45C2-ADCF-86D0A749DA0A}" type="slidenum">
              <a:rPr lang="fr-FR"/>
              <a:pPr>
                <a:defRPr/>
              </a:pPr>
              <a:t>‹N°›</a:t>
            </a:fld>
            <a:endParaRPr lang="fr-FR"/>
          </a:p>
        </p:txBody>
      </p:sp>
    </p:spTree>
    <p:extLst>
      <p:ext uri="{BB962C8B-B14F-4D97-AF65-F5344CB8AC3E}">
        <p14:creationId xmlns:p14="http://schemas.microsoft.com/office/powerpoint/2010/main" val="358481480"/>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0E57A85-302A-4C0B-8DE7-82AE3F8D5F09}" type="datetimeFigureOut">
              <a:rPr lang="fr-FR"/>
              <a:pPr>
                <a:defRPr/>
              </a:pPr>
              <a:t>08/12/2015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3D5CCB5-6BFE-495B-BCD1-6020C0695CE4}" type="slidenum">
              <a:rPr lang="fr-FR"/>
              <a:pPr>
                <a:defRPr/>
              </a:pPr>
              <a:t>‹N°›</a:t>
            </a:fld>
            <a:endParaRPr lang="fr-FR"/>
          </a:p>
        </p:txBody>
      </p:sp>
    </p:spTree>
    <p:extLst>
      <p:ext uri="{BB962C8B-B14F-4D97-AF65-F5344CB8AC3E}">
        <p14:creationId xmlns:p14="http://schemas.microsoft.com/office/powerpoint/2010/main" val="409576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453" y="1124625"/>
            <a:ext cx="2268141" cy="2396145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04033" y="1124625"/>
            <a:ext cx="6636411" cy="2396145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F8F8BE0-DAEA-4A9F-89CA-3D351BF68348}" type="datetimeFigureOut">
              <a:rPr lang="fr-FR"/>
              <a:pPr>
                <a:defRPr/>
              </a:pPr>
              <a:t>08/12/2015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11BA4AB-5E08-4113-9015-3579A5A10520}" type="slidenum">
              <a:rPr lang="fr-FR"/>
              <a:pPr>
                <a:defRPr/>
              </a:pPr>
              <a:t>‹N°›</a:t>
            </a:fld>
            <a:endParaRPr lang="fr-FR"/>
          </a:p>
        </p:txBody>
      </p:sp>
    </p:spTree>
    <p:extLst>
      <p:ext uri="{BB962C8B-B14F-4D97-AF65-F5344CB8AC3E}">
        <p14:creationId xmlns:p14="http://schemas.microsoft.com/office/powerpoint/2010/main" val="344100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0807BC8-95CA-4003-803A-6D90D36CFB7A}" type="datetimeFigureOut">
              <a:rPr lang="fr-FR"/>
              <a:pPr>
                <a:defRPr/>
              </a:pPr>
              <a:t>08/12/2015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30C75C6-980B-4557-A9D4-92E0185EB9CA}" type="slidenum">
              <a:rPr lang="fr-FR"/>
              <a:pPr>
                <a:defRPr/>
              </a:pPr>
              <a:t>‹N°›</a:t>
            </a:fld>
            <a:endParaRPr lang="fr-FR"/>
          </a:p>
        </p:txBody>
      </p:sp>
    </p:spTree>
    <p:extLst>
      <p:ext uri="{BB962C8B-B14F-4D97-AF65-F5344CB8AC3E}">
        <p14:creationId xmlns:p14="http://schemas.microsoft.com/office/powerpoint/2010/main" val="1870199881"/>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302" y="18045855"/>
            <a:ext cx="8568531" cy="5577571"/>
          </a:xfrm>
        </p:spPr>
        <p:txBody>
          <a:bodyPr anchor="t"/>
          <a:lstStyle>
            <a:lvl1pPr algn="l">
              <a:defRPr sz="8200" b="1" cap="all"/>
            </a:lvl1pPr>
          </a:lstStyle>
          <a:p>
            <a:r>
              <a:rPr lang="fr-FR" smtClean="0"/>
              <a:t>Modifiez le style du titre</a:t>
            </a:r>
            <a:endParaRPr lang="fr-FR"/>
          </a:p>
        </p:txBody>
      </p:sp>
      <p:sp>
        <p:nvSpPr>
          <p:cNvPr id="3" name="Espace réservé du texte 2"/>
          <p:cNvSpPr>
            <a:spLocks noGrp="1"/>
          </p:cNvSpPr>
          <p:nvPr>
            <p:ph type="body" idx="1"/>
          </p:nvPr>
        </p:nvSpPr>
        <p:spPr>
          <a:xfrm>
            <a:off x="796302" y="11902725"/>
            <a:ext cx="8568531" cy="6143128"/>
          </a:xfrm>
        </p:spPr>
        <p:txBody>
          <a:bodyPr anchor="b"/>
          <a:lstStyle>
            <a:lvl1pPr marL="0" indent="0">
              <a:buNone/>
              <a:defRPr sz="4100">
                <a:solidFill>
                  <a:schemeClr val="tx1">
                    <a:tint val="75000"/>
                  </a:schemeClr>
                </a:solidFill>
              </a:defRPr>
            </a:lvl1pPr>
            <a:lvl2pPr marL="942609" indent="0">
              <a:buNone/>
              <a:defRPr sz="3700">
                <a:solidFill>
                  <a:schemeClr val="tx1">
                    <a:tint val="75000"/>
                  </a:schemeClr>
                </a:solidFill>
              </a:defRPr>
            </a:lvl2pPr>
            <a:lvl3pPr marL="1885218" indent="0">
              <a:buNone/>
              <a:defRPr sz="3300">
                <a:solidFill>
                  <a:schemeClr val="tx1">
                    <a:tint val="75000"/>
                  </a:schemeClr>
                </a:solidFill>
              </a:defRPr>
            </a:lvl3pPr>
            <a:lvl4pPr marL="2827828" indent="0">
              <a:buNone/>
              <a:defRPr sz="2900">
                <a:solidFill>
                  <a:schemeClr val="tx1">
                    <a:tint val="75000"/>
                  </a:schemeClr>
                </a:solidFill>
              </a:defRPr>
            </a:lvl4pPr>
            <a:lvl5pPr marL="3770437" indent="0">
              <a:buNone/>
              <a:defRPr sz="2900">
                <a:solidFill>
                  <a:schemeClr val="tx1">
                    <a:tint val="75000"/>
                  </a:schemeClr>
                </a:solidFill>
              </a:defRPr>
            </a:lvl5pPr>
            <a:lvl6pPr marL="4713046" indent="0">
              <a:buNone/>
              <a:defRPr sz="2900">
                <a:solidFill>
                  <a:schemeClr val="tx1">
                    <a:tint val="75000"/>
                  </a:schemeClr>
                </a:solidFill>
              </a:defRPr>
            </a:lvl6pPr>
            <a:lvl7pPr marL="5655655" indent="0">
              <a:buNone/>
              <a:defRPr sz="2900">
                <a:solidFill>
                  <a:schemeClr val="tx1">
                    <a:tint val="75000"/>
                  </a:schemeClr>
                </a:solidFill>
              </a:defRPr>
            </a:lvl7pPr>
            <a:lvl8pPr marL="6598265" indent="0">
              <a:buNone/>
              <a:defRPr sz="2900">
                <a:solidFill>
                  <a:schemeClr val="tx1">
                    <a:tint val="75000"/>
                  </a:schemeClr>
                </a:solidFill>
              </a:defRPr>
            </a:lvl8pPr>
            <a:lvl9pPr marL="7540874" indent="0">
              <a:buNone/>
              <a:defRPr sz="29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F4C4E3F-8510-4060-AD7B-46E72BA04388}" type="datetimeFigureOut">
              <a:rPr lang="fr-FR"/>
              <a:pPr>
                <a:defRPr/>
              </a:pPr>
              <a:t>08/12/2015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73A773B-B823-4C0A-BCB9-7A05697C7AAF}" type="slidenum">
              <a:rPr lang="fr-FR"/>
              <a:pPr>
                <a:defRPr/>
              </a:pPr>
              <a:t>‹N°›</a:t>
            </a:fld>
            <a:endParaRPr lang="fr-FR"/>
          </a:p>
        </p:txBody>
      </p:sp>
    </p:spTree>
    <p:extLst>
      <p:ext uri="{BB962C8B-B14F-4D97-AF65-F5344CB8AC3E}">
        <p14:creationId xmlns:p14="http://schemas.microsoft.com/office/powerpoint/2010/main" val="340599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04031" y="6552678"/>
            <a:ext cx="4452276" cy="18533400"/>
          </a:xfrm>
        </p:spPr>
        <p:txBody>
          <a:bodyPr/>
          <a:lstStyle>
            <a:lvl1pPr>
              <a:defRPr sz="5800"/>
            </a:lvl1pPr>
            <a:lvl2pPr>
              <a:defRPr sz="4900"/>
            </a:lvl2pPr>
            <a:lvl3pPr>
              <a:defRPr sz="4100"/>
            </a:lvl3pPr>
            <a:lvl4pPr>
              <a:defRPr sz="3700"/>
            </a:lvl4pPr>
            <a:lvl5pPr>
              <a:defRPr sz="3700"/>
            </a:lvl5pPr>
            <a:lvl6pPr>
              <a:defRPr sz="3700"/>
            </a:lvl6pPr>
            <a:lvl7pPr>
              <a:defRPr sz="3700"/>
            </a:lvl7pPr>
            <a:lvl8pPr>
              <a:defRPr sz="3700"/>
            </a:lvl8pPr>
            <a:lvl9pPr>
              <a:defRPr sz="3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24318" y="6552678"/>
            <a:ext cx="4452276" cy="18533400"/>
          </a:xfrm>
        </p:spPr>
        <p:txBody>
          <a:bodyPr/>
          <a:lstStyle>
            <a:lvl1pPr>
              <a:defRPr sz="5800"/>
            </a:lvl1pPr>
            <a:lvl2pPr>
              <a:defRPr sz="4900"/>
            </a:lvl2pPr>
            <a:lvl3pPr>
              <a:defRPr sz="4100"/>
            </a:lvl3pPr>
            <a:lvl4pPr>
              <a:defRPr sz="3700"/>
            </a:lvl4pPr>
            <a:lvl5pPr>
              <a:defRPr sz="3700"/>
            </a:lvl5pPr>
            <a:lvl6pPr>
              <a:defRPr sz="3700"/>
            </a:lvl6pPr>
            <a:lvl7pPr>
              <a:defRPr sz="3700"/>
            </a:lvl7pPr>
            <a:lvl8pPr>
              <a:defRPr sz="3700"/>
            </a:lvl8pPr>
            <a:lvl9pPr>
              <a:defRPr sz="37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46F4CCCA-2175-4DA8-AF89-E932A7C694D3}" type="datetimeFigureOut">
              <a:rPr lang="fr-FR"/>
              <a:pPr>
                <a:defRPr/>
              </a:pPr>
              <a:t>08/12/2015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AF7937D-4FB1-4577-99A6-0F9A0E9EEDDF}" type="slidenum">
              <a:rPr lang="fr-FR"/>
              <a:pPr>
                <a:defRPr/>
              </a:pPr>
              <a:t>‹N°›</a:t>
            </a:fld>
            <a:endParaRPr lang="fr-FR"/>
          </a:p>
        </p:txBody>
      </p:sp>
    </p:spTree>
    <p:extLst>
      <p:ext uri="{BB962C8B-B14F-4D97-AF65-F5344CB8AC3E}">
        <p14:creationId xmlns:p14="http://schemas.microsoft.com/office/powerpoint/2010/main" val="572032324"/>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504034" y="6286148"/>
            <a:ext cx="4454027" cy="2619766"/>
          </a:xfrm>
        </p:spPr>
        <p:txBody>
          <a:bodyPr anchor="b"/>
          <a:lstStyle>
            <a:lvl1pPr marL="0" indent="0">
              <a:buNone/>
              <a:defRPr sz="4900" b="1"/>
            </a:lvl1pPr>
            <a:lvl2pPr marL="942609" indent="0">
              <a:buNone/>
              <a:defRPr sz="4100" b="1"/>
            </a:lvl2pPr>
            <a:lvl3pPr marL="1885218" indent="0">
              <a:buNone/>
              <a:defRPr sz="3700" b="1"/>
            </a:lvl3pPr>
            <a:lvl4pPr marL="2827828" indent="0">
              <a:buNone/>
              <a:defRPr sz="3300" b="1"/>
            </a:lvl4pPr>
            <a:lvl5pPr marL="3770437" indent="0">
              <a:buNone/>
              <a:defRPr sz="3300" b="1"/>
            </a:lvl5pPr>
            <a:lvl6pPr marL="4713046" indent="0">
              <a:buNone/>
              <a:defRPr sz="3300" b="1"/>
            </a:lvl6pPr>
            <a:lvl7pPr marL="5655655" indent="0">
              <a:buNone/>
              <a:defRPr sz="3300" b="1"/>
            </a:lvl7pPr>
            <a:lvl8pPr marL="6598265" indent="0">
              <a:buNone/>
              <a:defRPr sz="3300" b="1"/>
            </a:lvl8pPr>
            <a:lvl9pPr marL="7540874" indent="0">
              <a:buNone/>
              <a:defRPr sz="3300" b="1"/>
            </a:lvl9pPr>
          </a:lstStyle>
          <a:p>
            <a:pPr lvl="0"/>
            <a:r>
              <a:rPr lang="fr-FR" smtClean="0"/>
              <a:t>Modifiez les styles du texte du masque</a:t>
            </a:r>
          </a:p>
        </p:txBody>
      </p:sp>
      <p:sp>
        <p:nvSpPr>
          <p:cNvPr id="4" name="Espace réservé du contenu 3"/>
          <p:cNvSpPr>
            <a:spLocks noGrp="1"/>
          </p:cNvSpPr>
          <p:nvPr>
            <p:ph sz="half" idx="2"/>
          </p:nvPr>
        </p:nvSpPr>
        <p:spPr>
          <a:xfrm>
            <a:off x="504034" y="8905912"/>
            <a:ext cx="4454027" cy="16180158"/>
          </a:xfrm>
        </p:spPr>
        <p:txBody>
          <a:bodyPr/>
          <a:lstStyle>
            <a:lvl1pPr>
              <a:defRPr sz="4900"/>
            </a:lvl1pPr>
            <a:lvl2pPr>
              <a:defRPr sz="4100"/>
            </a:lvl2pPr>
            <a:lvl3pPr>
              <a:defRPr sz="3700"/>
            </a:lvl3pPr>
            <a:lvl4pPr>
              <a:defRPr sz="3300"/>
            </a:lvl4pPr>
            <a:lvl5pPr>
              <a:defRPr sz="3300"/>
            </a:lvl5pPr>
            <a:lvl6pPr>
              <a:defRPr sz="3300"/>
            </a:lvl6pPr>
            <a:lvl7pPr>
              <a:defRPr sz="3300"/>
            </a:lvl7pPr>
            <a:lvl8pPr>
              <a:defRPr sz="3300"/>
            </a:lvl8pPr>
            <a:lvl9pPr>
              <a:defRPr sz="3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0823" y="6286148"/>
            <a:ext cx="4455777" cy="2619766"/>
          </a:xfrm>
        </p:spPr>
        <p:txBody>
          <a:bodyPr anchor="b"/>
          <a:lstStyle>
            <a:lvl1pPr marL="0" indent="0">
              <a:buNone/>
              <a:defRPr sz="4900" b="1"/>
            </a:lvl1pPr>
            <a:lvl2pPr marL="942609" indent="0">
              <a:buNone/>
              <a:defRPr sz="4100" b="1"/>
            </a:lvl2pPr>
            <a:lvl3pPr marL="1885218" indent="0">
              <a:buNone/>
              <a:defRPr sz="3700" b="1"/>
            </a:lvl3pPr>
            <a:lvl4pPr marL="2827828" indent="0">
              <a:buNone/>
              <a:defRPr sz="3300" b="1"/>
            </a:lvl4pPr>
            <a:lvl5pPr marL="3770437" indent="0">
              <a:buNone/>
              <a:defRPr sz="3300" b="1"/>
            </a:lvl5pPr>
            <a:lvl6pPr marL="4713046" indent="0">
              <a:buNone/>
              <a:defRPr sz="3300" b="1"/>
            </a:lvl6pPr>
            <a:lvl7pPr marL="5655655" indent="0">
              <a:buNone/>
              <a:defRPr sz="3300" b="1"/>
            </a:lvl7pPr>
            <a:lvl8pPr marL="6598265" indent="0">
              <a:buNone/>
              <a:defRPr sz="3300" b="1"/>
            </a:lvl8pPr>
            <a:lvl9pPr marL="7540874" indent="0">
              <a:buNone/>
              <a:defRPr sz="3300" b="1"/>
            </a:lvl9pPr>
          </a:lstStyle>
          <a:p>
            <a:pPr lvl="0"/>
            <a:r>
              <a:rPr lang="fr-FR" smtClean="0"/>
              <a:t>Modifiez les styles du texte du masque</a:t>
            </a:r>
          </a:p>
        </p:txBody>
      </p:sp>
      <p:sp>
        <p:nvSpPr>
          <p:cNvPr id="6" name="Espace réservé du contenu 5"/>
          <p:cNvSpPr>
            <a:spLocks noGrp="1"/>
          </p:cNvSpPr>
          <p:nvPr>
            <p:ph sz="quarter" idx="4"/>
          </p:nvPr>
        </p:nvSpPr>
        <p:spPr>
          <a:xfrm>
            <a:off x="5120823" y="8905912"/>
            <a:ext cx="4455777" cy="16180158"/>
          </a:xfrm>
        </p:spPr>
        <p:txBody>
          <a:bodyPr/>
          <a:lstStyle>
            <a:lvl1pPr>
              <a:defRPr sz="4900"/>
            </a:lvl1pPr>
            <a:lvl2pPr>
              <a:defRPr sz="4100"/>
            </a:lvl2pPr>
            <a:lvl3pPr>
              <a:defRPr sz="3700"/>
            </a:lvl3pPr>
            <a:lvl4pPr>
              <a:defRPr sz="3300"/>
            </a:lvl4pPr>
            <a:lvl5pPr>
              <a:defRPr sz="3300"/>
            </a:lvl5pPr>
            <a:lvl6pPr>
              <a:defRPr sz="3300"/>
            </a:lvl6pPr>
            <a:lvl7pPr>
              <a:defRPr sz="3300"/>
            </a:lvl7pPr>
            <a:lvl8pPr>
              <a:defRPr sz="3300"/>
            </a:lvl8pPr>
            <a:lvl9pPr>
              <a:defRPr sz="3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F17E5B80-DFB8-4F14-8268-812BFADCE5EF}" type="datetimeFigureOut">
              <a:rPr lang="fr-FR"/>
              <a:pPr>
                <a:defRPr/>
              </a:pPr>
              <a:t>08/12/2015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877F3712-59C6-47CB-B8DD-4700BAC34B81}" type="slidenum">
              <a:rPr lang="fr-FR"/>
              <a:pPr>
                <a:defRPr/>
              </a:pPr>
              <a:t>‹N°›</a:t>
            </a:fld>
            <a:endParaRPr lang="fr-FR"/>
          </a:p>
        </p:txBody>
      </p:sp>
    </p:spTree>
    <p:extLst>
      <p:ext uri="{BB962C8B-B14F-4D97-AF65-F5344CB8AC3E}">
        <p14:creationId xmlns:p14="http://schemas.microsoft.com/office/powerpoint/2010/main" val="990376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46E51D92-539C-4621-92F9-7829DD986C62}" type="datetimeFigureOut">
              <a:rPr lang="fr-FR"/>
              <a:pPr>
                <a:defRPr/>
              </a:pPr>
              <a:t>08/12/2015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BA244391-43C1-4D35-A492-139163969BC2}" type="slidenum">
              <a:rPr lang="fr-FR"/>
              <a:pPr>
                <a:defRPr/>
              </a:pPr>
              <a:t>‹N°›</a:t>
            </a:fld>
            <a:endParaRPr lang="fr-FR"/>
          </a:p>
        </p:txBody>
      </p:sp>
    </p:spTree>
    <p:extLst>
      <p:ext uri="{BB962C8B-B14F-4D97-AF65-F5344CB8AC3E}">
        <p14:creationId xmlns:p14="http://schemas.microsoft.com/office/powerpoint/2010/main" val="1585903017"/>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8B9D0BA-B33E-4AF0-8846-7547A7AFA860}" type="datetimeFigureOut">
              <a:rPr lang="fr-FR"/>
              <a:pPr>
                <a:defRPr/>
              </a:pPr>
              <a:t>08/12/2015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EC518863-D28E-4624-A2F9-2CAFBB8102AC}" type="slidenum">
              <a:rPr lang="fr-FR"/>
              <a:pPr>
                <a:defRPr/>
              </a:pPr>
              <a:t>‹N°›</a:t>
            </a:fld>
            <a:endParaRPr lang="fr-FR"/>
          </a:p>
        </p:txBody>
      </p:sp>
    </p:spTree>
    <p:extLst>
      <p:ext uri="{BB962C8B-B14F-4D97-AF65-F5344CB8AC3E}">
        <p14:creationId xmlns:p14="http://schemas.microsoft.com/office/powerpoint/2010/main" val="3553218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032" y="1118116"/>
            <a:ext cx="3316457" cy="4758488"/>
          </a:xfrm>
        </p:spPr>
        <p:txBody>
          <a:bodyPr anchor="b"/>
          <a:lstStyle>
            <a:lvl1pPr algn="l">
              <a:defRPr sz="4100" b="1"/>
            </a:lvl1pPr>
          </a:lstStyle>
          <a:p>
            <a:r>
              <a:rPr lang="fr-FR" smtClean="0"/>
              <a:t>Modifiez le style du titre</a:t>
            </a:r>
            <a:endParaRPr lang="fr-FR"/>
          </a:p>
        </p:txBody>
      </p:sp>
      <p:sp>
        <p:nvSpPr>
          <p:cNvPr id="3" name="Espace réservé du contenu 2"/>
          <p:cNvSpPr>
            <a:spLocks noGrp="1"/>
          </p:cNvSpPr>
          <p:nvPr>
            <p:ph idx="1"/>
          </p:nvPr>
        </p:nvSpPr>
        <p:spPr>
          <a:xfrm>
            <a:off x="3941249" y="1118125"/>
            <a:ext cx="5635349" cy="23967957"/>
          </a:xfrm>
        </p:spPr>
        <p:txBody>
          <a:bodyPr/>
          <a:lstStyle>
            <a:lvl1pPr>
              <a:defRPr sz="66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032" y="5876608"/>
            <a:ext cx="3316457" cy="19209469"/>
          </a:xfrm>
        </p:spPr>
        <p:txBody>
          <a:bodyPr/>
          <a:lstStyle>
            <a:lvl1pPr marL="0" indent="0">
              <a:buNone/>
              <a:defRPr sz="2900"/>
            </a:lvl1pPr>
            <a:lvl2pPr marL="942609" indent="0">
              <a:buNone/>
              <a:defRPr sz="2500"/>
            </a:lvl2pPr>
            <a:lvl3pPr marL="1885218" indent="0">
              <a:buNone/>
              <a:defRPr sz="2100"/>
            </a:lvl3pPr>
            <a:lvl4pPr marL="2827828" indent="0">
              <a:buNone/>
              <a:defRPr sz="1900"/>
            </a:lvl4pPr>
            <a:lvl5pPr marL="3770437" indent="0">
              <a:buNone/>
              <a:defRPr sz="1900"/>
            </a:lvl5pPr>
            <a:lvl6pPr marL="4713046" indent="0">
              <a:buNone/>
              <a:defRPr sz="1900"/>
            </a:lvl6pPr>
            <a:lvl7pPr marL="5655655" indent="0">
              <a:buNone/>
              <a:defRPr sz="1900"/>
            </a:lvl7pPr>
            <a:lvl8pPr marL="6598265" indent="0">
              <a:buNone/>
              <a:defRPr sz="1900"/>
            </a:lvl8pPr>
            <a:lvl9pPr marL="7540874" indent="0">
              <a:buNone/>
              <a:defRPr sz="1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5756420-4406-4159-A34A-CE624FDC59A8}" type="datetimeFigureOut">
              <a:rPr lang="fr-FR"/>
              <a:pPr>
                <a:defRPr/>
              </a:pPr>
              <a:t>08/12/2015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C975C5C-9265-409C-B278-1E24FD9158BA}" type="slidenum">
              <a:rPr lang="fr-FR"/>
              <a:pPr>
                <a:defRPr/>
              </a:pPr>
              <a:t>‹N°›</a:t>
            </a:fld>
            <a:endParaRPr lang="fr-FR"/>
          </a:p>
        </p:txBody>
      </p:sp>
    </p:spTree>
    <p:extLst>
      <p:ext uri="{BB962C8B-B14F-4D97-AF65-F5344CB8AC3E}">
        <p14:creationId xmlns:p14="http://schemas.microsoft.com/office/powerpoint/2010/main" val="575256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5877" y="19658015"/>
            <a:ext cx="6048375" cy="2320741"/>
          </a:xfrm>
        </p:spPr>
        <p:txBody>
          <a:bodyPr anchor="b"/>
          <a:lstStyle>
            <a:lvl1pPr algn="l">
              <a:defRPr sz="4100" b="1"/>
            </a:lvl1pPr>
          </a:lstStyle>
          <a:p>
            <a:r>
              <a:rPr lang="fr-FR" smtClean="0"/>
              <a:t>Modifiez le style du titre</a:t>
            </a:r>
            <a:endParaRPr lang="fr-FR"/>
          </a:p>
        </p:txBody>
      </p:sp>
      <p:sp>
        <p:nvSpPr>
          <p:cNvPr id="3" name="Espace réservé pour une image  2"/>
          <p:cNvSpPr>
            <a:spLocks noGrp="1"/>
          </p:cNvSpPr>
          <p:nvPr>
            <p:ph type="pic" idx="1"/>
          </p:nvPr>
        </p:nvSpPr>
        <p:spPr>
          <a:xfrm>
            <a:off x="1975877" y="2509258"/>
            <a:ext cx="6048375" cy="16849725"/>
          </a:xfrm>
        </p:spPr>
        <p:txBody>
          <a:bodyPr rtlCol="0">
            <a:normAutofit/>
          </a:bodyPr>
          <a:lstStyle>
            <a:lvl1pPr marL="0" indent="0">
              <a:buNone/>
              <a:defRPr sz="6600"/>
            </a:lvl1pPr>
            <a:lvl2pPr marL="942609" indent="0">
              <a:buNone/>
              <a:defRPr sz="5800"/>
            </a:lvl2pPr>
            <a:lvl3pPr marL="1885218" indent="0">
              <a:buNone/>
              <a:defRPr sz="4900"/>
            </a:lvl3pPr>
            <a:lvl4pPr marL="2827828" indent="0">
              <a:buNone/>
              <a:defRPr sz="4100"/>
            </a:lvl4pPr>
            <a:lvl5pPr marL="3770437" indent="0">
              <a:buNone/>
              <a:defRPr sz="4100"/>
            </a:lvl5pPr>
            <a:lvl6pPr marL="4713046" indent="0">
              <a:buNone/>
              <a:defRPr sz="4100"/>
            </a:lvl6pPr>
            <a:lvl7pPr marL="5655655" indent="0">
              <a:buNone/>
              <a:defRPr sz="4100"/>
            </a:lvl7pPr>
            <a:lvl8pPr marL="6598265" indent="0">
              <a:buNone/>
              <a:defRPr sz="4100"/>
            </a:lvl8pPr>
            <a:lvl9pPr marL="7540874" indent="0">
              <a:buNone/>
              <a:defRPr sz="41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975877" y="21978754"/>
            <a:ext cx="6048375" cy="3295834"/>
          </a:xfrm>
        </p:spPr>
        <p:txBody>
          <a:bodyPr/>
          <a:lstStyle>
            <a:lvl1pPr marL="0" indent="0">
              <a:buNone/>
              <a:defRPr sz="2900"/>
            </a:lvl1pPr>
            <a:lvl2pPr marL="942609" indent="0">
              <a:buNone/>
              <a:defRPr sz="2500"/>
            </a:lvl2pPr>
            <a:lvl3pPr marL="1885218" indent="0">
              <a:buNone/>
              <a:defRPr sz="2100"/>
            </a:lvl3pPr>
            <a:lvl4pPr marL="2827828" indent="0">
              <a:buNone/>
              <a:defRPr sz="1900"/>
            </a:lvl4pPr>
            <a:lvl5pPr marL="3770437" indent="0">
              <a:buNone/>
              <a:defRPr sz="1900"/>
            </a:lvl5pPr>
            <a:lvl6pPr marL="4713046" indent="0">
              <a:buNone/>
              <a:defRPr sz="1900"/>
            </a:lvl6pPr>
            <a:lvl7pPr marL="5655655" indent="0">
              <a:buNone/>
              <a:defRPr sz="1900"/>
            </a:lvl7pPr>
            <a:lvl8pPr marL="6598265" indent="0">
              <a:buNone/>
              <a:defRPr sz="1900"/>
            </a:lvl8pPr>
            <a:lvl9pPr marL="7540874" indent="0">
              <a:buNone/>
              <a:defRPr sz="1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F3713B5-861B-4649-BCBD-776250BEBCEE}" type="datetimeFigureOut">
              <a:rPr lang="fr-FR"/>
              <a:pPr>
                <a:defRPr/>
              </a:pPr>
              <a:t>08/12/2015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0554493-1C8B-4700-B0ED-0C41FA384C9E}" type="slidenum">
              <a:rPr lang="fr-FR"/>
              <a:pPr>
                <a:defRPr/>
              </a:pPr>
              <a:t>‹N°›</a:t>
            </a:fld>
            <a:endParaRPr lang="fr-FR"/>
          </a:p>
        </p:txBody>
      </p:sp>
    </p:spTree>
    <p:extLst>
      <p:ext uri="{BB962C8B-B14F-4D97-AF65-F5344CB8AC3E}">
        <p14:creationId xmlns:p14="http://schemas.microsoft.com/office/powerpoint/2010/main" val="341087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04036" y="1124615"/>
            <a:ext cx="9072563" cy="468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8522" tIns="94261" rIns="188522" bIns="94261"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504036" y="6552675"/>
            <a:ext cx="9072563" cy="18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8522" tIns="94261" rIns="188522" bIns="94261"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504031" y="26028669"/>
            <a:ext cx="2352146" cy="1495154"/>
          </a:xfrm>
          <a:prstGeom prst="rect">
            <a:avLst/>
          </a:prstGeom>
        </p:spPr>
        <p:txBody>
          <a:bodyPr vert="horz" lIns="188522" tIns="94261" rIns="188522" bIns="94261" rtlCol="0" anchor="ctr"/>
          <a:lstStyle>
            <a:lvl1pPr algn="l">
              <a:defRPr sz="2500">
                <a:solidFill>
                  <a:schemeClr val="tx1">
                    <a:tint val="75000"/>
                  </a:schemeClr>
                </a:solidFill>
              </a:defRPr>
            </a:lvl1pPr>
          </a:lstStyle>
          <a:p>
            <a:pPr>
              <a:defRPr/>
            </a:pPr>
            <a:fld id="{9B3D4C19-519A-4EB2-8F63-41BA486FC05E}" type="datetimeFigureOut">
              <a:rPr lang="fr-FR"/>
              <a:pPr>
                <a:defRPr/>
              </a:pPr>
              <a:t>08/12/2015</a:t>
            </a:fld>
            <a:endParaRPr lang="fr-FR"/>
          </a:p>
        </p:txBody>
      </p:sp>
      <p:sp>
        <p:nvSpPr>
          <p:cNvPr id="5" name="Espace réservé du pied de page 4"/>
          <p:cNvSpPr>
            <a:spLocks noGrp="1"/>
          </p:cNvSpPr>
          <p:nvPr>
            <p:ph type="ftr" sz="quarter" idx="3"/>
          </p:nvPr>
        </p:nvSpPr>
        <p:spPr>
          <a:xfrm>
            <a:off x="3444214" y="26028669"/>
            <a:ext cx="3192198" cy="1495154"/>
          </a:xfrm>
          <a:prstGeom prst="rect">
            <a:avLst/>
          </a:prstGeom>
        </p:spPr>
        <p:txBody>
          <a:bodyPr vert="horz" lIns="188522" tIns="94261" rIns="188522" bIns="94261" rtlCol="0" anchor="ctr"/>
          <a:lstStyle>
            <a:lvl1pPr algn="ctr">
              <a:defRPr sz="25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7224448" y="26028669"/>
            <a:ext cx="2352146" cy="1495154"/>
          </a:xfrm>
          <a:prstGeom prst="rect">
            <a:avLst/>
          </a:prstGeom>
        </p:spPr>
        <p:txBody>
          <a:bodyPr vert="horz" lIns="188522" tIns="94261" rIns="188522" bIns="94261" rtlCol="0" anchor="ctr"/>
          <a:lstStyle>
            <a:lvl1pPr algn="r">
              <a:defRPr sz="2500">
                <a:solidFill>
                  <a:schemeClr val="tx1">
                    <a:tint val="75000"/>
                  </a:schemeClr>
                </a:solidFill>
              </a:defRPr>
            </a:lvl1pPr>
          </a:lstStyle>
          <a:p>
            <a:pPr>
              <a:defRPr/>
            </a:pPr>
            <a:fld id="{3806FC80-6F99-4A68-8207-6625228445D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ransition>
    <p:wipe dir="d"/>
  </p:transition>
  <p:timing>
    <p:tnLst>
      <p:par>
        <p:cTn id="1" dur="indefinite" restart="never" nodeType="tmRoot"/>
      </p:par>
    </p:tnLst>
  </p:timing>
  <p:txStyles>
    <p:titleStyle>
      <a:lvl1pPr algn="ctr" rtl="0" eaLnBrk="1" fontAlgn="base" hangingPunct="1">
        <a:spcBef>
          <a:spcPct val="0"/>
        </a:spcBef>
        <a:spcAft>
          <a:spcPct val="0"/>
        </a:spcAft>
        <a:defRPr sz="9100" kern="1200">
          <a:solidFill>
            <a:schemeClr val="tx1"/>
          </a:solidFill>
          <a:latin typeface="+mj-lt"/>
          <a:ea typeface="+mj-ea"/>
          <a:cs typeface="+mj-cs"/>
        </a:defRPr>
      </a:lvl1pPr>
      <a:lvl2pPr algn="ctr" rtl="0" eaLnBrk="1" fontAlgn="base" hangingPunct="1">
        <a:spcBef>
          <a:spcPct val="0"/>
        </a:spcBef>
        <a:spcAft>
          <a:spcPct val="0"/>
        </a:spcAft>
        <a:defRPr sz="9100">
          <a:solidFill>
            <a:schemeClr val="tx1"/>
          </a:solidFill>
          <a:latin typeface="Calibri" pitchFamily="34" charset="0"/>
        </a:defRPr>
      </a:lvl2pPr>
      <a:lvl3pPr algn="ctr" rtl="0" eaLnBrk="1" fontAlgn="base" hangingPunct="1">
        <a:spcBef>
          <a:spcPct val="0"/>
        </a:spcBef>
        <a:spcAft>
          <a:spcPct val="0"/>
        </a:spcAft>
        <a:defRPr sz="9100">
          <a:solidFill>
            <a:schemeClr val="tx1"/>
          </a:solidFill>
          <a:latin typeface="Calibri" pitchFamily="34" charset="0"/>
        </a:defRPr>
      </a:lvl3pPr>
      <a:lvl4pPr algn="ctr" rtl="0" eaLnBrk="1" fontAlgn="base" hangingPunct="1">
        <a:spcBef>
          <a:spcPct val="0"/>
        </a:spcBef>
        <a:spcAft>
          <a:spcPct val="0"/>
        </a:spcAft>
        <a:defRPr sz="9100">
          <a:solidFill>
            <a:schemeClr val="tx1"/>
          </a:solidFill>
          <a:latin typeface="Calibri" pitchFamily="34" charset="0"/>
        </a:defRPr>
      </a:lvl4pPr>
      <a:lvl5pPr algn="ctr" rtl="0" eaLnBrk="1" fontAlgn="base" hangingPunct="1">
        <a:spcBef>
          <a:spcPct val="0"/>
        </a:spcBef>
        <a:spcAft>
          <a:spcPct val="0"/>
        </a:spcAft>
        <a:defRPr sz="9100">
          <a:solidFill>
            <a:schemeClr val="tx1"/>
          </a:solidFill>
          <a:latin typeface="Calibri" pitchFamily="34" charset="0"/>
        </a:defRPr>
      </a:lvl5pPr>
      <a:lvl6pPr marL="942609" algn="ctr" rtl="0" eaLnBrk="1" fontAlgn="base" hangingPunct="1">
        <a:spcBef>
          <a:spcPct val="0"/>
        </a:spcBef>
        <a:spcAft>
          <a:spcPct val="0"/>
        </a:spcAft>
        <a:defRPr sz="9100">
          <a:solidFill>
            <a:schemeClr val="tx1"/>
          </a:solidFill>
          <a:latin typeface="Calibri" pitchFamily="34" charset="0"/>
        </a:defRPr>
      </a:lvl6pPr>
      <a:lvl7pPr marL="1885218" algn="ctr" rtl="0" eaLnBrk="1" fontAlgn="base" hangingPunct="1">
        <a:spcBef>
          <a:spcPct val="0"/>
        </a:spcBef>
        <a:spcAft>
          <a:spcPct val="0"/>
        </a:spcAft>
        <a:defRPr sz="9100">
          <a:solidFill>
            <a:schemeClr val="tx1"/>
          </a:solidFill>
          <a:latin typeface="Calibri" pitchFamily="34" charset="0"/>
        </a:defRPr>
      </a:lvl7pPr>
      <a:lvl8pPr marL="2827828" algn="ctr" rtl="0" eaLnBrk="1" fontAlgn="base" hangingPunct="1">
        <a:spcBef>
          <a:spcPct val="0"/>
        </a:spcBef>
        <a:spcAft>
          <a:spcPct val="0"/>
        </a:spcAft>
        <a:defRPr sz="9100">
          <a:solidFill>
            <a:schemeClr val="tx1"/>
          </a:solidFill>
          <a:latin typeface="Calibri" pitchFamily="34" charset="0"/>
        </a:defRPr>
      </a:lvl8pPr>
      <a:lvl9pPr marL="3770437" algn="ctr" rtl="0" eaLnBrk="1" fontAlgn="base" hangingPunct="1">
        <a:spcBef>
          <a:spcPct val="0"/>
        </a:spcBef>
        <a:spcAft>
          <a:spcPct val="0"/>
        </a:spcAft>
        <a:defRPr sz="9100">
          <a:solidFill>
            <a:schemeClr val="tx1"/>
          </a:solidFill>
          <a:latin typeface="Calibri" pitchFamily="34" charset="0"/>
        </a:defRPr>
      </a:lvl9pPr>
    </p:titleStyle>
    <p:bodyStyle>
      <a:lvl1pPr marL="706957" indent="-706957" algn="l" rtl="0" eaLnBrk="1" fontAlgn="base" hangingPunct="1">
        <a:spcBef>
          <a:spcPct val="20000"/>
        </a:spcBef>
        <a:spcAft>
          <a:spcPct val="0"/>
        </a:spcAft>
        <a:buFont typeface="Arial" charset="0"/>
        <a:buChar char="•"/>
        <a:defRPr sz="6600" kern="1200">
          <a:solidFill>
            <a:schemeClr val="tx1"/>
          </a:solidFill>
          <a:latin typeface="+mn-lt"/>
          <a:ea typeface="+mn-ea"/>
          <a:cs typeface="+mn-cs"/>
        </a:defRPr>
      </a:lvl1pPr>
      <a:lvl2pPr marL="1531740" indent="-589131" algn="l" rtl="0" eaLnBrk="1" fontAlgn="base" hangingPunct="1">
        <a:spcBef>
          <a:spcPct val="20000"/>
        </a:spcBef>
        <a:spcAft>
          <a:spcPct val="0"/>
        </a:spcAft>
        <a:buFont typeface="Arial" charset="0"/>
        <a:buChar char="–"/>
        <a:defRPr sz="5800" kern="1200">
          <a:solidFill>
            <a:schemeClr val="tx1"/>
          </a:solidFill>
          <a:latin typeface="+mn-lt"/>
          <a:ea typeface="+mn-ea"/>
          <a:cs typeface="+mn-cs"/>
        </a:defRPr>
      </a:lvl2pPr>
      <a:lvl3pPr marL="2356523" indent="-471305" algn="l" rtl="0" eaLnBrk="1" fontAlgn="base" hangingPunct="1">
        <a:spcBef>
          <a:spcPct val="20000"/>
        </a:spcBef>
        <a:spcAft>
          <a:spcPct val="0"/>
        </a:spcAft>
        <a:buFont typeface="Arial" charset="0"/>
        <a:buChar char="•"/>
        <a:defRPr sz="4900" kern="1200">
          <a:solidFill>
            <a:schemeClr val="tx1"/>
          </a:solidFill>
          <a:latin typeface="+mn-lt"/>
          <a:ea typeface="+mn-ea"/>
          <a:cs typeface="+mn-cs"/>
        </a:defRPr>
      </a:lvl3pPr>
      <a:lvl4pPr marL="3299132" indent="-471305" algn="l" rtl="0" eaLnBrk="1" fontAlgn="base" hangingPunct="1">
        <a:spcBef>
          <a:spcPct val="20000"/>
        </a:spcBef>
        <a:spcAft>
          <a:spcPct val="0"/>
        </a:spcAft>
        <a:buFont typeface="Arial" charset="0"/>
        <a:buChar char="–"/>
        <a:defRPr sz="4100" kern="1200">
          <a:solidFill>
            <a:schemeClr val="tx1"/>
          </a:solidFill>
          <a:latin typeface="+mn-lt"/>
          <a:ea typeface="+mn-ea"/>
          <a:cs typeface="+mn-cs"/>
        </a:defRPr>
      </a:lvl4pPr>
      <a:lvl5pPr marL="4241742" indent="-471305" algn="l" rtl="0" eaLnBrk="1" fontAlgn="base" hangingPunct="1">
        <a:spcBef>
          <a:spcPct val="20000"/>
        </a:spcBef>
        <a:spcAft>
          <a:spcPct val="0"/>
        </a:spcAft>
        <a:buFont typeface="Arial" charset="0"/>
        <a:buChar char="»"/>
        <a:defRPr sz="4100" kern="1200">
          <a:solidFill>
            <a:schemeClr val="tx1"/>
          </a:solidFill>
          <a:latin typeface="+mn-lt"/>
          <a:ea typeface="+mn-ea"/>
          <a:cs typeface="+mn-cs"/>
        </a:defRPr>
      </a:lvl5pPr>
      <a:lvl6pPr marL="5184351" indent="-471305" algn="l" defTabSz="1885218"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26960" indent="-471305" algn="l" defTabSz="1885218"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69569" indent="-471305" algn="l" defTabSz="1885218"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8012179" indent="-471305" algn="l" defTabSz="1885218"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fr-FR"/>
      </a:defPPr>
      <a:lvl1pPr marL="0" algn="l" defTabSz="1885218" rtl="0" eaLnBrk="1" latinLnBrk="0" hangingPunct="1">
        <a:defRPr sz="3700" kern="1200">
          <a:solidFill>
            <a:schemeClr val="tx1"/>
          </a:solidFill>
          <a:latin typeface="+mn-lt"/>
          <a:ea typeface="+mn-ea"/>
          <a:cs typeface="+mn-cs"/>
        </a:defRPr>
      </a:lvl1pPr>
      <a:lvl2pPr marL="942609" algn="l" defTabSz="1885218" rtl="0" eaLnBrk="1" latinLnBrk="0" hangingPunct="1">
        <a:defRPr sz="3700" kern="1200">
          <a:solidFill>
            <a:schemeClr val="tx1"/>
          </a:solidFill>
          <a:latin typeface="+mn-lt"/>
          <a:ea typeface="+mn-ea"/>
          <a:cs typeface="+mn-cs"/>
        </a:defRPr>
      </a:lvl2pPr>
      <a:lvl3pPr marL="1885218" algn="l" defTabSz="1885218" rtl="0" eaLnBrk="1" latinLnBrk="0" hangingPunct="1">
        <a:defRPr sz="3700" kern="1200">
          <a:solidFill>
            <a:schemeClr val="tx1"/>
          </a:solidFill>
          <a:latin typeface="+mn-lt"/>
          <a:ea typeface="+mn-ea"/>
          <a:cs typeface="+mn-cs"/>
        </a:defRPr>
      </a:lvl3pPr>
      <a:lvl4pPr marL="2827828" algn="l" defTabSz="1885218" rtl="0" eaLnBrk="1" latinLnBrk="0" hangingPunct="1">
        <a:defRPr sz="3700" kern="1200">
          <a:solidFill>
            <a:schemeClr val="tx1"/>
          </a:solidFill>
          <a:latin typeface="+mn-lt"/>
          <a:ea typeface="+mn-ea"/>
          <a:cs typeface="+mn-cs"/>
        </a:defRPr>
      </a:lvl4pPr>
      <a:lvl5pPr marL="3770437" algn="l" defTabSz="1885218" rtl="0" eaLnBrk="1" latinLnBrk="0" hangingPunct="1">
        <a:defRPr sz="3700" kern="1200">
          <a:solidFill>
            <a:schemeClr val="tx1"/>
          </a:solidFill>
          <a:latin typeface="+mn-lt"/>
          <a:ea typeface="+mn-ea"/>
          <a:cs typeface="+mn-cs"/>
        </a:defRPr>
      </a:lvl5pPr>
      <a:lvl6pPr marL="4713046" algn="l" defTabSz="1885218" rtl="0" eaLnBrk="1" latinLnBrk="0" hangingPunct="1">
        <a:defRPr sz="3700" kern="1200">
          <a:solidFill>
            <a:schemeClr val="tx1"/>
          </a:solidFill>
          <a:latin typeface="+mn-lt"/>
          <a:ea typeface="+mn-ea"/>
          <a:cs typeface="+mn-cs"/>
        </a:defRPr>
      </a:lvl6pPr>
      <a:lvl7pPr marL="5655655" algn="l" defTabSz="1885218" rtl="0" eaLnBrk="1" latinLnBrk="0" hangingPunct="1">
        <a:defRPr sz="3700" kern="1200">
          <a:solidFill>
            <a:schemeClr val="tx1"/>
          </a:solidFill>
          <a:latin typeface="+mn-lt"/>
          <a:ea typeface="+mn-ea"/>
          <a:cs typeface="+mn-cs"/>
        </a:defRPr>
      </a:lvl7pPr>
      <a:lvl8pPr marL="6598265" algn="l" defTabSz="1885218" rtl="0" eaLnBrk="1" latinLnBrk="0" hangingPunct="1">
        <a:defRPr sz="3700" kern="1200">
          <a:solidFill>
            <a:schemeClr val="tx1"/>
          </a:solidFill>
          <a:latin typeface="+mn-lt"/>
          <a:ea typeface="+mn-ea"/>
          <a:cs typeface="+mn-cs"/>
        </a:defRPr>
      </a:lvl8pPr>
      <a:lvl9pPr marL="7540874" algn="l" defTabSz="1885218" rtl="0" eaLnBrk="1" latinLnBrk="0" hangingPunct="1">
        <a:defRPr sz="3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Rectangle 224"/>
          <p:cNvSpPr/>
          <p:nvPr/>
        </p:nvSpPr>
        <p:spPr>
          <a:xfrm>
            <a:off x="215776" y="156084"/>
            <a:ext cx="9645602" cy="27770706"/>
          </a:xfrm>
          <a:prstGeom prst="rect">
            <a:avLst/>
          </a:prstGeom>
          <a:solidFill>
            <a:srgbClr val="D6DCE4"/>
          </a:solidFill>
          <a:ln w="762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451" name="ZoneTexte 450"/>
          <p:cNvSpPr txBox="1"/>
          <p:nvPr/>
        </p:nvSpPr>
        <p:spPr>
          <a:xfrm>
            <a:off x="227229" y="143893"/>
            <a:ext cx="9652855" cy="1107996"/>
          </a:xfrm>
          <a:prstGeom prst="rect">
            <a:avLst/>
          </a:prstGeom>
          <a:noFill/>
        </p:spPr>
        <p:txBody>
          <a:bodyPr wrap="square" lIns="0" rIns="0" rtlCol="0" anchor="ctr">
            <a:spAutoFit/>
          </a:bodyPr>
          <a:lstStyle/>
          <a:p>
            <a:pPr algn="ctr"/>
            <a:r>
              <a:rPr lang="fr-FR" sz="2000" b="1" dirty="0" smtClean="0">
                <a:latin typeface="Arial" panose="020B0604020202020204" pitchFamily="34" charset="0"/>
                <a:cs typeface="Arial" panose="020B0604020202020204" pitchFamily="34" charset="0"/>
              </a:rPr>
              <a:t>OBJETS CONNECTES (OU INSOLITES) POUR FACILITER LA VIE DES CYCLISTES</a:t>
            </a:r>
          </a:p>
          <a:p>
            <a:pPr algn="ctr"/>
            <a:endParaRPr lang="fr-FR" sz="1000" b="1" dirty="0" smtClean="0">
              <a:latin typeface="Arial" panose="020B0604020202020204" pitchFamily="34" charset="0"/>
              <a:cs typeface="Arial" panose="020B0604020202020204" pitchFamily="34" charset="0"/>
            </a:endParaRPr>
          </a:p>
          <a:p>
            <a:pPr algn="ctr"/>
            <a:r>
              <a:rPr lang="fr-FR" sz="1600" i="1" dirty="0" smtClean="0"/>
              <a:t>De nouveaux moyens pour rendre l’usage du vélo encore plus attractif !</a:t>
            </a:r>
            <a:endParaRPr lang="fr-FR" sz="1600" i="1" cap="all" dirty="0">
              <a:latin typeface="Arial" panose="020B0604020202020204" pitchFamily="34" charset="0"/>
              <a:cs typeface="Arial" panose="020B0604020202020204" pitchFamily="34" charset="0"/>
            </a:endParaRPr>
          </a:p>
        </p:txBody>
      </p:sp>
      <p:sp>
        <p:nvSpPr>
          <p:cNvPr id="3" name="AutoShape 2" descr="Acheter un casque connecté Vélo Lifebeam Smart"/>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nvGrpSpPr>
          <p:cNvPr id="147" name="Groupe 146"/>
          <p:cNvGrpSpPr/>
          <p:nvPr/>
        </p:nvGrpSpPr>
        <p:grpSpPr>
          <a:xfrm>
            <a:off x="215776" y="17339028"/>
            <a:ext cx="9649073" cy="1779013"/>
            <a:chOff x="215776" y="17158968"/>
            <a:chExt cx="9649073" cy="1779013"/>
          </a:xfrm>
        </p:grpSpPr>
        <p:grpSp>
          <p:nvGrpSpPr>
            <p:cNvPr id="1052" name="Groupe 1051"/>
            <p:cNvGrpSpPr/>
            <p:nvPr/>
          </p:nvGrpSpPr>
          <p:grpSpPr>
            <a:xfrm>
              <a:off x="222706" y="18177022"/>
              <a:ext cx="9426118" cy="760959"/>
              <a:chOff x="222706" y="18109929"/>
              <a:chExt cx="9426118" cy="760959"/>
            </a:xfrm>
          </p:grpSpPr>
          <p:cxnSp>
            <p:nvCxnSpPr>
              <p:cNvPr id="281" name="Connecteur droit 280"/>
              <p:cNvCxnSpPr/>
              <p:nvPr/>
            </p:nvCxnSpPr>
            <p:spPr>
              <a:xfrm flipV="1">
                <a:off x="222706" y="18485841"/>
                <a:ext cx="8706118" cy="9134"/>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34" name="ZoneTexte 233"/>
              <p:cNvSpPr txBox="1"/>
              <p:nvPr/>
            </p:nvSpPr>
            <p:spPr>
              <a:xfrm>
                <a:off x="225323" y="18236396"/>
                <a:ext cx="2070000" cy="454432"/>
              </a:xfrm>
              <a:prstGeom prst="ellipse">
                <a:avLst/>
              </a:prstGeom>
              <a:solidFill>
                <a:srgbClr val="D6DCE4"/>
              </a:solidFill>
              <a:ln>
                <a:solidFill>
                  <a:schemeClr val="accent3"/>
                </a:solidFill>
              </a:ln>
            </p:spPr>
            <p:txBody>
              <a:bodyPr wrap="square" rtlCol="0">
                <a:spAutoFit/>
              </a:bodyPr>
              <a:lstStyle/>
              <a:p>
                <a:pPr algn="ctr"/>
                <a:endParaRPr lang="fr-FR" sz="200" b="1" dirty="0" smtClean="0"/>
              </a:p>
              <a:p>
                <a:pPr algn="ctr"/>
                <a:r>
                  <a:rPr lang="fr-FR" sz="1100" b="1" dirty="0" err="1" smtClean="0"/>
                  <a:t>Connected</a:t>
                </a:r>
                <a:r>
                  <a:rPr lang="fr-FR" sz="1100" b="1" dirty="0" smtClean="0"/>
                  <a:t> Cycle</a:t>
                </a:r>
              </a:p>
              <a:p>
                <a:pPr algn="ctr"/>
                <a:endParaRPr lang="fr-FR" sz="200" b="1" dirty="0" smtClean="0"/>
              </a:p>
            </p:txBody>
          </p:sp>
          <p:sp>
            <p:nvSpPr>
              <p:cNvPr id="235" name="ZoneTexte 234"/>
              <p:cNvSpPr txBox="1"/>
              <p:nvPr/>
            </p:nvSpPr>
            <p:spPr>
              <a:xfrm>
                <a:off x="6518637" y="18109929"/>
                <a:ext cx="2160000" cy="760959"/>
              </a:xfrm>
              <a:prstGeom prst="rect">
                <a:avLst/>
              </a:prstGeom>
              <a:solidFill>
                <a:srgbClr val="D6DCE4"/>
              </a:solidFill>
              <a:ln w="12700">
                <a:solidFill>
                  <a:schemeClr val="accent3">
                    <a:lumMod val="75000"/>
                  </a:schemeClr>
                </a:solidFill>
                <a:prstDash val="sysDash"/>
              </a:ln>
            </p:spPr>
            <p:txBody>
              <a:bodyPr wrap="square" lIns="144000" tIns="72000" rIns="108000" bIns="72000" rtlCol="0" anchor="ctr">
                <a:spAutoFit/>
              </a:bodyPr>
              <a:lstStyle/>
              <a:p>
                <a:pPr marL="171450" indent="-171450">
                  <a:buFont typeface="Arial" panose="020B0604020202020204" pitchFamily="34" charset="0"/>
                  <a:buChar char="•"/>
                </a:pPr>
                <a:r>
                  <a:rPr lang="fr-FR" sz="1000" dirty="0" smtClean="0"/>
                  <a:t>Autonomie: auto-rechargeable</a:t>
                </a:r>
              </a:p>
              <a:p>
                <a:pPr marL="171450" indent="-171450">
                  <a:buFont typeface="Arial" panose="020B0604020202020204" pitchFamily="34" charset="0"/>
                  <a:buChar char="•"/>
                </a:pPr>
                <a:r>
                  <a:rPr lang="fr-FR" sz="1000" dirty="0" smtClean="0"/>
                  <a:t>Connectivité</a:t>
                </a:r>
                <a:r>
                  <a:rPr lang="fr-FR" sz="1000" dirty="0"/>
                  <a:t>: </a:t>
                </a:r>
                <a:r>
                  <a:rPr lang="fr-FR" sz="1000" dirty="0" smtClean="0"/>
                  <a:t>Bluetooth</a:t>
                </a:r>
              </a:p>
              <a:p>
                <a:pPr marL="171450" indent="-171450">
                  <a:buFont typeface="Arial" panose="020B0604020202020204" pitchFamily="34" charset="0"/>
                  <a:buChar char="•"/>
                </a:pPr>
                <a:r>
                  <a:rPr lang="fr-FR" sz="1000" dirty="0" smtClean="0"/>
                  <a:t>Mémoire interne (smartphone non-nécessaire)</a:t>
                </a:r>
              </a:p>
            </p:txBody>
          </p:sp>
          <p:sp>
            <p:nvSpPr>
              <p:cNvPr id="255" name="ZoneTexte 254"/>
              <p:cNvSpPr txBox="1"/>
              <p:nvPr/>
            </p:nvSpPr>
            <p:spPr>
              <a:xfrm>
                <a:off x="3028451" y="18158307"/>
                <a:ext cx="3240000" cy="707886"/>
              </a:xfrm>
              <a:prstGeom prst="rect">
                <a:avLst/>
              </a:prstGeom>
              <a:solidFill>
                <a:srgbClr val="D6DCE4"/>
              </a:solidFill>
              <a:ln>
                <a:solidFill>
                  <a:schemeClr val="accent3">
                    <a:lumMod val="75000"/>
                  </a:schemeClr>
                </a:solidFill>
              </a:ln>
            </p:spPr>
            <p:txBody>
              <a:bodyPr wrap="square" rtlCol="0">
                <a:spAutoFit/>
              </a:bodyPr>
              <a:lstStyle/>
              <a:p>
                <a:r>
                  <a:rPr lang="fr-FR" sz="1000" dirty="0" smtClean="0"/>
                  <a:t>La balise GPS communique </a:t>
                </a:r>
                <a:r>
                  <a:rPr lang="fr-FR" sz="1000" dirty="0"/>
                  <a:t>par carte SIM et génère sa propre énergie</a:t>
                </a:r>
                <a:endParaRPr lang="fr-FR" sz="1000" dirty="0" smtClean="0"/>
              </a:p>
              <a:p>
                <a:r>
                  <a:rPr lang="fr-FR" sz="1000" dirty="0" smtClean="0"/>
                  <a:t>Analyse des statistiques et p</a:t>
                </a:r>
                <a:r>
                  <a:rPr lang="fr-FR" sz="1000" dirty="0" smtClean="0"/>
                  <a:t>ersonnalisation </a:t>
                </a:r>
                <a:r>
                  <a:rPr lang="fr-FR" sz="1000" dirty="0" smtClean="0"/>
                  <a:t>du trajet selon les préférences et les habitudes de l’utilisateur</a:t>
                </a:r>
              </a:p>
            </p:txBody>
          </p:sp>
          <p:sp>
            <p:nvSpPr>
              <p:cNvPr id="258" name="Ellipse 257"/>
              <p:cNvSpPr/>
              <p:nvPr/>
            </p:nvSpPr>
            <p:spPr>
              <a:xfrm>
                <a:off x="8928824" y="18130408"/>
                <a:ext cx="720000" cy="720000"/>
              </a:xfrm>
              <a:prstGeom prst="ellipse">
                <a:avLst/>
              </a:prstGeom>
              <a:solidFill>
                <a:srgbClr val="D6DCE4"/>
              </a:solidFill>
              <a:ln w="1270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altLang="zh-CN" sz="1200" b="1" dirty="0" smtClean="0">
                    <a:solidFill>
                      <a:schemeClr val="accent3"/>
                    </a:solidFill>
                    <a:latin typeface="Arial" panose="020B0604020202020204" pitchFamily="34" charset="0"/>
                    <a:cs typeface="Arial" panose="020B0604020202020204" pitchFamily="34" charset="0"/>
                  </a:rPr>
                  <a:t>~200€</a:t>
                </a:r>
                <a:r>
                  <a:rPr lang="fr-FR" altLang="zh-CN" sz="800" dirty="0" smtClean="0">
                    <a:solidFill>
                      <a:schemeClr val="accent3"/>
                    </a:solidFill>
                    <a:latin typeface="Arial" panose="020B0604020202020204" pitchFamily="34" charset="0"/>
                    <a:cs typeface="Arial" panose="020B0604020202020204" pitchFamily="34" charset="0"/>
                  </a:rPr>
                  <a:t> </a:t>
                </a:r>
                <a:r>
                  <a:rPr lang="fr-FR" altLang="zh-CN" sz="800" dirty="0" smtClean="0">
                    <a:solidFill>
                      <a:schemeClr val="tx1"/>
                    </a:solidFill>
                    <a:latin typeface="Arial" panose="020B0604020202020204" pitchFamily="34" charset="0"/>
                    <a:cs typeface="Arial" panose="020B0604020202020204" pitchFamily="34" charset="0"/>
                  </a:rPr>
                  <a:t>disponible fin 2015</a:t>
                </a:r>
                <a:endParaRPr lang="fr-FR" altLang="zh-CN" sz="800" dirty="0">
                  <a:solidFill>
                    <a:schemeClr val="tx1"/>
                  </a:solidFill>
                  <a:latin typeface="Arial" panose="020B0604020202020204" pitchFamily="34" charset="0"/>
                  <a:cs typeface="Arial" panose="020B0604020202020204" pitchFamily="34" charset="0"/>
                </a:endParaRPr>
              </a:p>
            </p:txBody>
          </p:sp>
          <p:sp>
            <p:nvSpPr>
              <p:cNvPr id="290" name="Ellipse 289"/>
              <p:cNvSpPr/>
              <p:nvPr/>
            </p:nvSpPr>
            <p:spPr>
              <a:xfrm>
                <a:off x="2562265" y="18382686"/>
                <a:ext cx="216000" cy="215444"/>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2" name="Groupe 141"/>
            <p:cNvGrpSpPr/>
            <p:nvPr/>
          </p:nvGrpSpPr>
          <p:grpSpPr>
            <a:xfrm>
              <a:off x="215776" y="17158968"/>
              <a:ext cx="9649073" cy="288032"/>
              <a:chOff x="215776" y="17158968"/>
              <a:chExt cx="9649073" cy="288032"/>
            </a:xfrm>
          </p:grpSpPr>
          <p:cxnSp>
            <p:nvCxnSpPr>
              <p:cNvPr id="163" name="Connecteur droit 162"/>
              <p:cNvCxnSpPr/>
              <p:nvPr/>
            </p:nvCxnSpPr>
            <p:spPr>
              <a:xfrm flipV="1">
                <a:off x="215776" y="17302982"/>
                <a:ext cx="9649073" cy="2"/>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65" name="Organigramme : Terminateur 164"/>
              <p:cNvSpPr/>
              <p:nvPr/>
            </p:nvSpPr>
            <p:spPr>
              <a:xfrm>
                <a:off x="3654312" y="17158968"/>
                <a:ext cx="2772000" cy="288032"/>
              </a:xfrm>
              <a:prstGeom prst="flowChartTermina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defTabSz="666750">
                  <a:spcAft>
                    <a:spcPct val="20000"/>
                  </a:spcAft>
                </a:pPr>
                <a:r>
                  <a:rPr lang="fr-FR" sz="1200" b="1" cap="all" dirty="0" smtClean="0">
                    <a:solidFill>
                      <a:schemeClr val="bg1"/>
                    </a:solidFill>
                    <a:latin typeface="Arial" panose="020B0604020202020204" pitchFamily="34" charset="0"/>
                    <a:cs typeface="Arial" panose="020B0604020202020204" pitchFamily="34" charset="0"/>
                  </a:rPr>
                  <a:t>LA Pédale connectée</a:t>
                </a:r>
                <a:endParaRPr lang="fr-FR" sz="1200" b="1" cap="all" dirty="0">
                  <a:solidFill>
                    <a:schemeClr val="bg1"/>
                  </a:solidFill>
                  <a:latin typeface="Arial" panose="020B0604020202020204" pitchFamily="34" charset="0"/>
                  <a:cs typeface="Arial" panose="020B0604020202020204" pitchFamily="34" charset="0"/>
                </a:endParaRPr>
              </a:p>
            </p:txBody>
          </p:sp>
        </p:grpSp>
        <p:grpSp>
          <p:nvGrpSpPr>
            <p:cNvPr id="138" name="Groupe 137"/>
            <p:cNvGrpSpPr/>
            <p:nvPr/>
          </p:nvGrpSpPr>
          <p:grpSpPr>
            <a:xfrm>
              <a:off x="1075683" y="17591016"/>
              <a:ext cx="8437237" cy="410941"/>
              <a:chOff x="1075683" y="17591016"/>
              <a:chExt cx="8437237" cy="410941"/>
            </a:xfrm>
          </p:grpSpPr>
          <p:sp>
            <p:nvSpPr>
              <p:cNvPr id="215" name="Rectangle 16"/>
              <p:cNvSpPr/>
              <p:nvPr/>
            </p:nvSpPr>
            <p:spPr>
              <a:xfrm>
                <a:off x="4443972" y="17591016"/>
                <a:ext cx="408959" cy="410941"/>
              </a:xfrm>
              <a:custGeom>
                <a:avLst/>
                <a:gdLst/>
                <a:ahLst/>
                <a:cxnLst/>
                <a:rect l="l" t="t" r="r" b="b"/>
                <a:pathLst>
                  <a:path w="693361" h="746423">
                    <a:moveTo>
                      <a:pt x="118683" y="631311"/>
                    </a:moveTo>
                    <a:cubicBezTo>
                      <a:pt x="106058" y="631311"/>
                      <a:pt x="95823" y="641546"/>
                      <a:pt x="95823" y="654171"/>
                    </a:cubicBezTo>
                    <a:cubicBezTo>
                      <a:pt x="95823" y="666796"/>
                      <a:pt x="106058" y="677031"/>
                      <a:pt x="118683" y="677031"/>
                    </a:cubicBezTo>
                    <a:cubicBezTo>
                      <a:pt x="131308" y="677031"/>
                      <a:pt x="141543" y="666796"/>
                      <a:pt x="141543" y="654171"/>
                    </a:cubicBezTo>
                    <a:cubicBezTo>
                      <a:pt x="141543" y="641546"/>
                      <a:pt x="131308" y="631311"/>
                      <a:pt x="118683" y="631311"/>
                    </a:cubicBezTo>
                    <a:close/>
                    <a:moveTo>
                      <a:pt x="0" y="404028"/>
                    </a:moveTo>
                    <a:lnTo>
                      <a:pt x="158418" y="404028"/>
                    </a:lnTo>
                    <a:lnTo>
                      <a:pt x="158418" y="692060"/>
                    </a:lnTo>
                    <a:lnTo>
                      <a:pt x="29260" y="692060"/>
                    </a:lnTo>
                    <a:lnTo>
                      <a:pt x="22669" y="617748"/>
                    </a:lnTo>
                    <a:cubicBezTo>
                      <a:pt x="17273" y="582309"/>
                      <a:pt x="9664" y="549128"/>
                      <a:pt x="0" y="520050"/>
                    </a:cubicBezTo>
                    <a:close/>
                    <a:moveTo>
                      <a:pt x="427381" y="406"/>
                    </a:moveTo>
                    <a:cubicBezTo>
                      <a:pt x="441577" y="-3769"/>
                      <a:pt x="481661" y="25040"/>
                      <a:pt x="492517" y="50510"/>
                    </a:cubicBezTo>
                    <a:cubicBezTo>
                      <a:pt x="503373" y="75979"/>
                      <a:pt x="501285" y="116063"/>
                      <a:pt x="492517" y="153223"/>
                    </a:cubicBezTo>
                    <a:cubicBezTo>
                      <a:pt x="483749" y="190383"/>
                      <a:pt x="445753" y="245916"/>
                      <a:pt x="439907" y="273473"/>
                    </a:cubicBezTo>
                    <a:cubicBezTo>
                      <a:pt x="434061" y="301030"/>
                      <a:pt x="422371" y="312304"/>
                      <a:pt x="457444" y="318567"/>
                    </a:cubicBezTo>
                    <a:cubicBezTo>
                      <a:pt x="492517" y="324830"/>
                      <a:pt x="611097" y="303953"/>
                      <a:pt x="650345" y="311051"/>
                    </a:cubicBezTo>
                    <a:cubicBezTo>
                      <a:pt x="689593" y="318149"/>
                      <a:pt x="689175" y="341532"/>
                      <a:pt x="692933" y="361156"/>
                    </a:cubicBezTo>
                    <a:cubicBezTo>
                      <a:pt x="696691" y="380780"/>
                      <a:pt x="674561" y="409590"/>
                      <a:pt x="672891" y="428796"/>
                    </a:cubicBezTo>
                    <a:cubicBezTo>
                      <a:pt x="671221" y="448002"/>
                      <a:pt x="684582" y="460111"/>
                      <a:pt x="682912" y="476395"/>
                    </a:cubicBezTo>
                    <a:cubicBezTo>
                      <a:pt x="681242" y="492679"/>
                      <a:pt x="664959" y="510633"/>
                      <a:pt x="662871" y="526499"/>
                    </a:cubicBezTo>
                    <a:cubicBezTo>
                      <a:pt x="660783" y="542365"/>
                      <a:pt x="676649" y="554056"/>
                      <a:pt x="670386" y="571593"/>
                    </a:cubicBezTo>
                    <a:cubicBezTo>
                      <a:pt x="664123" y="589129"/>
                      <a:pt x="639071" y="604996"/>
                      <a:pt x="625292" y="631718"/>
                    </a:cubicBezTo>
                    <a:cubicBezTo>
                      <a:pt x="611513" y="658440"/>
                      <a:pt x="623622" y="713555"/>
                      <a:pt x="587714" y="731926"/>
                    </a:cubicBezTo>
                    <a:cubicBezTo>
                      <a:pt x="551806" y="750298"/>
                      <a:pt x="459949" y="748210"/>
                      <a:pt x="409845" y="741947"/>
                    </a:cubicBezTo>
                    <a:cubicBezTo>
                      <a:pt x="359741" y="735684"/>
                      <a:pt x="324251" y="703534"/>
                      <a:pt x="287090" y="694348"/>
                    </a:cubicBezTo>
                    <a:cubicBezTo>
                      <a:pt x="253812" y="686122"/>
                      <a:pt x="213168" y="721759"/>
                      <a:pt x="193359" y="697548"/>
                    </a:cubicBezTo>
                    <a:lnTo>
                      <a:pt x="193359" y="404463"/>
                    </a:lnTo>
                    <a:cubicBezTo>
                      <a:pt x="198995" y="392631"/>
                      <a:pt x="208486" y="400887"/>
                      <a:pt x="219449" y="383702"/>
                    </a:cubicBezTo>
                    <a:cubicBezTo>
                      <a:pt x="234898" y="359485"/>
                      <a:pt x="264543" y="312721"/>
                      <a:pt x="279574" y="285999"/>
                    </a:cubicBezTo>
                    <a:cubicBezTo>
                      <a:pt x="294605" y="259277"/>
                      <a:pt x="294188" y="243828"/>
                      <a:pt x="309637" y="223369"/>
                    </a:cubicBezTo>
                    <a:cubicBezTo>
                      <a:pt x="325086" y="202910"/>
                      <a:pt x="355983" y="187878"/>
                      <a:pt x="372267" y="163244"/>
                    </a:cubicBezTo>
                    <a:cubicBezTo>
                      <a:pt x="388551" y="138609"/>
                      <a:pt x="398154" y="102702"/>
                      <a:pt x="407340" y="75562"/>
                    </a:cubicBezTo>
                    <a:cubicBezTo>
                      <a:pt x="416526" y="48422"/>
                      <a:pt x="413185" y="4581"/>
                      <a:pt x="427381" y="406"/>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17" name="Forme libre 216"/>
              <p:cNvSpPr/>
              <p:nvPr/>
            </p:nvSpPr>
            <p:spPr>
              <a:xfrm>
                <a:off x="1075683" y="17591016"/>
                <a:ext cx="402792" cy="410941"/>
              </a:xfrm>
              <a:custGeom>
                <a:avLst/>
                <a:gdLst/>
                <a:ahLst/>
                <a:cxnLst/>
                <a:rect l="l" t="t" r="r" b="b"/>
                <a:pathLst>
                  <a:path w="1486601" h="1469771">
                    <a:moveTo>
                      <a:pt x="945813" y="385285"/>
                    </a:moveTo>
                    <a:lnTo>
                      <a:pt x="648493" y="797606"/>
                    </a:lnTo>
                    <a:lnTo>
                      <a:pt x="480199" y="620897"/>
                    </a:lnTo>
                    <a:lnTo>
                      <a:pt x="368002" y="735898"/>
                    </a:lnTo>
                    <a:lnTo>
                      <a:pt x="676542" y="1044438"/>
                    </a:lnTo>
                    <a:lnTo>
                      <a:pt x="1074839" y="483456"/>
                    </a:lnTo>
                    <a:close/>
                    <a:moveTo>
                      <a:pt x="566592" y="0"/>
                    </a:moveTo>
                    <a:lnTo>
                      <a:pt x="737691" y="75732"/>
                    </a:lnTo>
                    <a:lnTo>
                      <a:pt x="911595" y="0"/>
                    </a:lnTo>
                    <a:lnTo>
                      <a:pt x="1040621" y="151465"/>
                    </a:lnTo>
                    <a:lnTo>
                      <a:pt x="1234160" y="162684"/>
                    </a:lnTo>
                    <a:lnTo>
                      <a:pt x="1281843" y="367443"/>
                    </a:lnTo>
                    <a:lnTo>
                      <a:pt x="1447333" y="465614"/>
                    </a:lnTo>
                    <a:lnTo>
                      <a:pt x="1382820" y="642324"/>
                    </a:lnTo>
                    <a:lnTo>
                      <a:pt x="1486601" y="810618"/>
                    </a:lnTo>
                    <a:lnTo>
                      <a:pt x="1351966" y="950863"/>
                    </a:lnTo>
                    <a:lnTo>
                      <a:pt x="1360380" y="1147207"/>
                    </a:lnTo>
                    <a:lnTo>
                      <a:pt x="1175257" y="1206110"/>
                    </a:lnTo>
                    <a:lnTo>
                      <a:pt x="1088304" y="1394039"/>
                    </a:lnTo>
                    <a:lnTo>
                      <a:pt x="897571" y="1340746"/>
                    </a:lnTo>
                    <a:lnTo>
                      <a:pt x="734886" y="1469771"/>
                    </a:lnTo>
                    <a:lnTo>
                      <a:pt x="577811" y="1349160"/>
                    </a:lnTo>
                    <a:lnTo>
                      <a:pt x="392687" y="1382819"/>
                    </a:lnTo>
                    <a:lnTo>
                      <a:pt x="311345" y="1203305"/>
                    </a:lnTo>
                    <a:lnTo>
                      <a:pt x="126221" y="1138792"/>
                    </a:lnTo>
                    <a:lnTo>
                      <a:pt x="126221" y="948059"/>
                    </a:lnTo>
                    <a:lnTo>
                      <a:pt x="0" y="810618"/>
                    </a:lnTo>
                    <a:lnTo>
                      <a:pt x="92562" y="636714"/>
                    </a:lnTo>
                    <a:lnTo>
                      <a:pt x="39269" y="454395"/>
                    </a:lnTo>
                    <a:lnTo>
                      <a:pt x="210368" y="350613"/>
                    </a:lnTo>
                    <a:lnTo>
                      <a:pt x="241222" y="162684"/>
                    </a:lnTo>
                    <a:lnTo>
                      <a:pt x="437566" y="154270"/>
                    </a:ln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19" name="Ellipse 113"/>
              <p:cNvSpPr/>
              <p:nvPr/>
            </p:nvSpPr>
            <p:spPr>
              <a:xfrm>
                <a:off x="7374785" y="17592433"/>
                <a:ext cx="447705" cy="408106"/>
              </a:xfrm>
              <a:custGeom>
                <a:avLst/>
                <a:gdLst/>
                <a:ahLst/>
                <a:cxnLst/>
                <a:rect l="l" t="t" r="r" b="b"/>
                <a:pathLst>
                  <a:path w="2303761" h="2368900">
                    <a:moveTo>
                      <a:pt x="213619" y="2009574"/>
                    </a:moveTo>
                    <a:cubicBezTo>
                      <a:pt x="141512" y="2009574"/>
                      <a:pt x="83058" y="2068028"/>
                      <a:pt x="83058" y="2140135"/>
                    </a:cubicBezTo>
                    <a:cubicBezTo>
                      <a:pt x="83058" y="2212242"/>
                      <a:pt x="141512" y="2270696"/>
                      <a:pt x="213619" y="2270696"/>
                    </a:cubicBezTo>
                    <a:cubicBezTo>
                      <a:pt x="285726" y="2270696"/>
                      <a:pt x="344180" y="2212242"/>
                      <a:pt x="344180" y="2140135"/>
                    </a:cubicBezTo>
                    <a:cubicBezTo>
                      <a:pt x="344180" y="2068028"/>
                      <a:pt x="285726" y="2009574"/>
                      <a:pt x="213619" y="2009574"/>
                    </a:cubicBezTo>
                    <a:close/>
                    <a:moveTo>
                      <a:pt x="1775958" y="0"/>
                    </a:moveTo>
                    <a:cubicBezTo>
                      <a:pt x="1811300" y="0"/>
                      <a:pt x="1845771" y="3730"/>
                      <a:pt x="1878918" y="11194"/>
                    </a:cubicBezTo>
                    <a:lnTo>
                      <a:pt x="1654526" y="380505"/>
                    </a:lnTo>
                    <a:lnTo>
                      <a:pt x="1854551" y="590055"/>
                    </a:lnTo>
                    <a:lnTo>
                      <a:pt x="2215018" y="274646"/>
                    </a:lnTo>
                    <a:cubicBezTo>
                      <a:pt x="2249273" y="339423"/>
                      <a:pt x="2267538" y="413369"/>
                      <a:pt x="2267538" y="491580"/>
                    </a:cubicBezTo>
                    <a:cubicBezTo>
                      <a:pt x="2267538" y="763072"/>
                      <a:pt x="2047450" y="983160"/>
                      <a:pt x="1775958" y="983160"/>
                    </a:cubicBezTo>
                    <a:cubicBezTo>
                      <a:pt x="1699101" y="983160"/>
                      <a:pt x="1626363" y="965522"/>
                      <a:pt x="1562359" y="932450"/>
                    </a:cubicBezTo>
                    <a:lnTo>
                      <a:pt x="1344469" y="1184002"/>
                    </a:lnTo>
                    <a:cubicBezTo>
                      <a:pt x="1371656" y="1163558"/>
                      <a:pt x="1391103" y="1153753"/>
                      <a:pt x="1396043" y="1158873"/>
                    </a:cubicBezTo>
                    <a:lnTo>
                      <a:pt x="1393708" y="1170082"/>
                    </a:lnTo>
                    <a:lnTo>
                      <a:pt x="1405342" y="1158972"/>
                    </a:lnTo>
                    <a:lnTo>
                      <a:pt x="2300490" y="2096362"/>
                    </a:lnTo>
                    <a:lnTo>
                      <a:pt x="2288636" y="2107681"/>
                    </a:lnTo>
                    <a:lnTo>
                      <a:pt x="2302555" y="2105298"/>
                    </a:lnTo>
                    <a:cubicBezTo>
                      <a:pt x="2312514" y="2115620"/>
                      <a:pt x="2259737" y="2182697"/>
                      <a:pt x="2184674" y="2255118"/>
                    </a:cubicBezTo>
                    <a:cubicBezTo>
                      <a:pt x="2109611" y="2327539"/>
                      <a:pt x="2040689" y="2377880"/>
                      <a:pt x="2030730" y="2367559"/>
                    </a:cubicBezTo>
                    <a:lnTo>
                      <a:pt x="2034265" y="2350590"/>
                    </a:lnTo>
                    <a:lnTo>
                      <a:pt x="2023231" y="2361127"/>
                    </a:lnTo>
                    <a:lnTo>
                      <a:pt x="1132662" y="1428533"/>
                    </a:lnTo>
                    <a:lnTo>
                      <a:pt x="382553" y="2294527"/>
                    </a:lnTo>
                    <a:cubicBezTo>
                      <a:pt x="380689" y="2292767"/>
                      <a:pt x="383849" y="2291008"/>
                      <a:pt x="381985" y="2289248"/>
                    </a:cubicBezTo>
                    <a:cubicBezTo>
                      <a:pt x="341954" y="2325093"/>
                      <a:pt x="288428" y="2346472"/>
                      <a:pt x="229767" y="2346472"/>
                    </a:cubicBezTo>
                    <a:cubicBezTo>
                      <a:pt x="102870" y="2346472"/>
                      <a:pt x="0" y="2246423"/>
                      <a:pt x="0" y="2123006"/>
                    </a:cubicBezTo>
                    <a:cubicBezTo>
                      <a:pt x="0" y="2068341"/>
                      <a:pt x="20182" y="2018260"/>
                      <a:pt x="54478" y="1980103"/>
                    </a:cubicBezTo>
                    <a:lnTo>
                      <a:pt x="53405" y="1979090"/>
                    </a:lnTo>
                    <a:lnTo>
                      <a:pt x="64237" y="1968599"/>
                    </a:lnTo>
                    <a:cubicBezTo>
                      <a:pt x="66214" y="1966021"/>
                      <a:pt x="68527" y="1963773"/>
                      <a:pt x="71175" y="1961880"/>
                    </a:cubicBezTo>
                    <a:lnTo>
                      <a:pt x="986541" y="1075402"/>
                    </a:lnTo>
                    <a:lnTo>
                      <a:pt x="381198" y="441493"/>
                    </a:lnTo>
                    <a:lnTo>
                      <a:pt x="375223" y="446350"/>
                    </a:lnTo>
                    <a:lnTo>
                      <a:pt x="260337" y="360232"/>
                    </a:lnTo>
                    <a:lnTo>
                      <a:pt x="258387" y="361977"/>
                    </a:lnTo>
                    <a:lnTo>
                      <a:pt x="254441" y="355812"/>
                    </a:lnTo>
                    <a:lnTo>
                      <a:pt x="246226" y="349653"/>
                    </a:lnTo>
                    <a:lnTo>
                      <a:pt x="249037" y="347369"/>
                    </a:lnTo>
                    <a:lnTo>
                      <a:pt x="97246" y="110188"/>
                    </a:lnTo>
                    <a:lnTo>
                      <a:pt x="168469" y="46471"/>
                    </a:lnTo>
                    <a:lnTo>
                      <a:pt x="394314" y="229269"/>
                    </a:lnTo>
                    <a:lnTo>
                      <a:pt x="394532" y="229091"/>
                    </a:lnTo>
                    <a:lnTo>
                      <a:pt x="394798" y="229660"/>
                    </a:lnTo>
                    <a:lnTo>
                      <a:pt x="400832" y="234544"/>
                    </a:lnTo>
                    <a:lnTo>
                      <a:pt x="398189" y="236909"/>
                    </a:lnTo>
                    <a:lnTo>
                      <a:pt x="462848" y="375117"/>
                    </a:lnTo>
                    <a:lnTo>
                      <a:pt x="459782" y="377609"/>
                    </a:lnTo>
                    <a:lnTo>
                      <a:pt x="1059062" y="1005169"/>
                    </a:lnTo>
                    <a:lnTo>
                      <a:pt x="1346713" y="726595"/>
                    </a:lnTo>
                    <a:cubicBezTo>
                      <a:pt x="1306245" y="657624"/>
                      <a:pt x="1284378" y="577155"/>
                      <a:pt x="1284378" y="491580"/>
                    </a:cubicBezTo>
                    <a:cubicBezTo>
                      <a:pt x="1284378" y="220088"/>
                      <a:pt x="1504466" y="0"/>
                      <a:pt x="1775958" y="0"/>
                    </a:cubicBez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21" name="Rectangle à coins arrondis 27"/>
              <p:cNvSpPr/>
              <p:nvPr/>
            </p:nvSpPr>
            <p:spPr>
              <a:xfrm>
                <a:off x="9064728" y="17649962"/>
                <a:ext cx="448192" cy="293049"/>
              </a:xfrm>
              <a:custGeom>
                <a:avLst/>
                <a:gdLst/>
                <a:ahLst/>
                <a:cxnLst/>
                <a:rect l="l" t="t" r="r" b="b"/>
                <a:pathLst>
                  <a:path w="1872208" h="1224136">
                    <a:moveTo>
                      <a:pt x="0" y="936104"/>
                    </a:moveTo>
                    <a:lnTo>
                      <a:pt x="1872208" y="936104"/>
                    </a:lnTo>
                    <a:lnTo>
                      <a:pt x="1872208" y="1020109"/>
                    </a:lnTo>
                    <a:cubicBezTo>
                      <a:pt x="1872208" y="1132790"/>
                      <a:pt x="1780862" y="1224136"/>
                      <a:pt x="1668181" y="1224136"/>
                    </a:cubicBezTo>
                    <a:lnTo>
                      <a:pt x="204027" y="1224136"/>
                    </a:lnTo>
                    <a:cubicBezTo>
                      <a:pt x="91346" y="1224136"/>
                      <a:pt x="0" y="1132790"/>
                      <a:pt x="0" y="1020109"/>
                    </a:cubicBezTo>
                    <a:close/>
                    <a:moveTo>
                      <a:pt x="1205855" y="160688"/>
                    </a:moveTo>
                    <a:cubicBezTo>
                      <a:pt x="1176182" y="160688"/>
                      <a:pt x="1152128" y="184742"/>
                      <a:pt x="1152128" y="214415"/>
                    </a:cubicBezTo>
                    <a:lnTo>
                      <a:pt x="1152128" y="429315"/>
                    </a:lnTo>
                    <a:cubicBezTo>
                      <a:pt x="1152128" y="458988"/>
                      <a:pt x="1176182" y="483042"/>
                      <a:pt x="1205855" y="483042"/>
                    </a:cubicBezTo>
                    <a:lnTo>
                      <a:pt x="1591412" y="483042"/>
                    </a:lnTo>
                    <a:cubicBezTo>
                      <a:pt x="1621085" y="483042"/>
                      <a:pt x="1645139" y="458988"/>
                      <a:pt x="1645139" y="429315"/>
                    </a:cubicBezTo>
                    <a:lnTo>
                      <a:pt x="1645139" y="214415"/>
                    </a:lnTo>
                    <a:cubicBezTo>
                      <a:pt x="1645139" y="184742"/>
                      <a:pt x="1621085" y="160688"/>
                      <a:pt x="1591412" y="160688"/>
                    </a:cubicBezTo>
                    <a:close/>
                    <a:moveTo>
                      <a:pt x="204027" y="0"/>
                    </a:moveTo>
                    <a:lnTo>
                      <a:pt x="1668181" y="0"/>
                    </a:lnTo>
                    <a:cubicBezTo>
                      <a:pt x="1780862" y="0"/>
                      <a:pt x="1872208" y="91346"/>
                      <a:pt x="1872208" y="204027"/>
                    </a:cubicBezTo>
                    <a:lnTo>
                      <a:pt x="1872208" y="720080"/>
                    </a:lnTo>
                    <a:lnTo>
                      <a:pt x="0" y="720080"/>
                    </a:lnTo>
                    <a:lnTo>
                      <a:pt x="0" y="204027"/>
                    </a:lnTo>
                    <a:cubicBezTo>
                      <a:pt x="0" y="91346"/>
                      <a:pt x="91346" y="0"/>
                      <a:pt x="204027" y="0"/>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grpSp>
      </p:grpSp>
      <p:grpSp>
        <p:nvGrpSpPr>
          <p:cNvPr id="150" name="Groupe 149"/>
          <p:cNvGrpSpPr/>
          <p:nvPr/>
        </p:nvGrpSpPr>
        <p:grpSpPr>
          <a:xfrm>
            <a:off x="215776" y="13576590"/>
            <a:ext cx="9649073" cy="3363189"/>
            <a:chOff x="215776" y="13486560"/>
            <a:chExt cx="9649073" cy="3363189"/>
          </a:xfrm>
        </p:grpSpPr>
        <p:grpSp>
          <p:nvGrpSpPr>
            <p:cNvPr id="1047" name="Groupe 1046"/>
            <p:cNvGrpSpPr/>
            <p:nvPr/>
          </p:nvGrpSpPr>
          <p:grpSpPr>
            <a:xfrm>
              <a:off x="231375" y="14457949"/>
              <a:ext cx="9417449" cy="720000"/>
              <a:chOff x="231375" y="14313853"/>
              <a:chExt cx="9417449" cy="720000"/>
            </a:xfrm>
          </p:grpSpPr>
          <p:cxnSp>
            <p:nvCxnSpPr>
              <p:cNvPr id="280" name="Connecteur droit 279"/>
              <p:cNvCxnSpPr/>
              <p:nvPr/>
            </p:nvCxnSpPr>
            <p:spPr>
              <a:xfrm>
                <a:off x="247902" y="14664243"/>
                <a:ext cx="8680922" cy="19220"/>
              </a:xfrm>
              <a:prstGeom prst="line">
                <a:avLst/>
              </a:prstGeom>
              <a:ln w="28575">
                <a:solidFill>
                  <a:srgbClr val="CC3399"/>
                </a:solidFill>
              </a:ln>
            </p:spPr>
            <p:style>
              <a:lnRef idx="1">
                <a:schemeClr val="accent1"/>
              </a:lnRef>
              <a:fillRef idx="0">
                <a:schemeClr val="accent1"/>
              </a:fillRef>
              <a:effectRef idx="0">
                <a:schemeClr val="accent1"/>
              </a:effectRef>
              <a:fontRef idx="minor">
                <a:schemeClr val="tx1"/>
              </a:fontRef>
            </p:style>
          </p:cxnSp>
          <p:sp>
            <p:nvSpPr>
              <p:cNvPr id="230" name="ZoneTexte 229"/>
              <p:cNvSpPr txBox="1"/>
              <p:nvPr/>
            </p:nvSpPr>
            <p:spPr>
              <a:xfrm>
                <a:off x="231375" y="14370899"/>
                <a:ext cx="2070000" cy="605909"/>
              </a:xfrm>
              <a:prstGeom prst="ellipse">
                <a:avLst/>
              </a:prstGeom>
              <a:solidFill>
                <a:srgbClr val="D6DCE4"/>
              </a:solidFill>
              <a:ln>
                <a:solidFill>
                  <a:srgbClr val="CC3399"/>
                </a:solidFill>
              </a:ln>
            </p:spPr>
            <p:txBody>
              <a:bodyPr wrap="square" rtlCol="0">
                <a:spAutoFit/>
              </a:bodyPr>
              <a:lstStyle/>
              <a:p>
                <a:pPr algn="ctr"/>
                <a:r>
                  <a:rPr lang="fr-FR" sz="1100" b="1" dirty="0" err="1" smtClean="0"/>
                  <a:t>Bitlock</a:t>
                </a:r>
                <a:endParaRPr lang="fr-FR" sz="1100" b="1" dirty="0"/>
              </a:p>
              <a:p>
                <a:pPr algn="ctr"/>
                <a:r>
                  <a:rPr lang="fr-FR" sz="1100" dirty="0" smtClean="0"/>
                  <a:t>by </a:t>
                </a:r>
                <a:r>
                  <a:rPr lang="fr-FR" sz="1100" dirty="0" err="1"/>
                  <a:t>Mesh</a:t>
                </a:r>
                <a:r>
                  <a:rPr lang="fr-FR" sz="1100" dirty="0"/>
                  <a:t> Motion</a:t>
                </a:r>
                <a:endParaRPr lang="fr-FR" sz="1100" dirty="0" smtClean="0"/>
              </a:p>
            </p:txBody>
          </p:sp>
          <p:sp>
            <p:nvSpPr>
              <p:cNvPr id="232" name="ZoneTexte 231"/>
              <p:cNvSpPr txBox="1"/>
              <p:nvPr/>
            </p:nvSpPr>
            <p:spPr>
              <a:xfrm>
                <a:off x="6518637" y="14460530"/>
                <a:ext cx="2160000" cy="426646"/>
              </a:xfrm>
              <a:prstGeom prst="rect">
                <a:avLst/>
              </a:prstGeom>
              <a:solidFill>
                <a:srgbClr val="D6DCE4"/>
              </a:solidFill>
              <a:ln w="12700">
                <a:solidFill>
                  <a:srgbClr val="CC3399"/>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a:t>
                </a:r>
                <a:r>
                  <a:rPr lang="fr-FR" sz="1000" dirty="0"/>
                  <a:t>: 5 ans</a:t>
                </a:r>
              </a:p>
              <a:p>
                <a:pPr marL="171450" indent="-171450">
                  <a:buFont typeface="Arial" panose="020B0604020202020204" pitchFamily="34" charset="0"/>
                  <a:buChar char="•"/>
                </a:pPr>
                <a:r>
                  <a:rPr lang="fr-FR" sz="1000" dirty="0" smtClean="0"/>
                  <a:t>Connectivité</a:t>
                </a:r>
                <a:r>
                  <a:rPr lang="fr-FR" sz="1000" dirty="0"/>
                  <a:t>: </a:t>
                </a:r>
                <a:r>
                  <a:rPr lang="fr-FR" sz="1000" dirty="0" smtClean="0"/>
                  <a:t>Bluetooth</a:t>
                </a:r>
                <a:endParaRPr lang="fr-FR" sz="1000" dirty="0"/>
              </a:p>
            </p:txBody>
          </p:sp>
          <p:sp>
            <p:nvSpPr>
              <p:cNvPr id="249" name="ZoneTexte 248"/>
              <p:cNvSpPr txBox="1"/>
              <p:nvPr/>
            </p:nvSpPr>
            <p:spPr>
              <a:xfrm>
                <a:off x="3028451" y="14487321"/>
                <a:ext cx="3240000" cy="400110"/>
              </a:xfrm>
              <a:prstGeom prst="rect">
                <a:avLst/>
              </a:prstGeom>
              <a:solidFill>
                <a:srgbClr val="D6DCE4"/>
              </a:solidFill>
              <a:ln>
                <a:solidFill>
                  <a:srgbClr val="CC3399"/>
                </a:solidFill>
              </a:ln>
            </p:spPr>
            <p:txBody>
              <a:bodyPr wrap="square" rtlCol="0">
                <a:spAutoFit/>
              </a:bodyPr>
              <a:lstStyle/>
              <a:p>
                <a:r>
                  <a:rPr lang="fr-FR" sz="1000" dirty="0" smtClean="0"/>
                  <a:t>Accès temporaires multiutilisateurs</a:t>
                </a:r>
              </a:p>
              <a:p>
                <a:r>
                  <a:rPr lang="fr-FR" sz="1000" dirty="0"/>
                  <a:t>Calcule l’économie </a:t>
                </a:r>
                <a:r>
                  <a:rPr lang="fr-FR" sz="1000" dirty="0" smtClean="0"/>
                  <a:t>d’émissions de CO2</a:t>
                </a:r>
                <a:endParaRPr lang="fr-FR" sz="1000" dirty="0"/>
              </a:p>
            </p:txBody>
          </p:sp>
          <p:sp>
            <p:nvSpPr>
              <p:cNvPr id="256" name="Ellipse 255"/>
              <p:cNvSpPr/>
              <p:nvPr/>
            </p:nvSpPr>
            <p:spPr>
              <a:xfrm>
                <a:off x="8928824" y="14313853"/>
                <a:ext cx="720000" cy="720000"/>
              </a:xfrm>
              <a:prstGeom prst="ellipse">
                <a:avLst/>
              </a:prstGeom>
              <a:solidFill>
                <a:srgbClr val="D6DCE4"/>
              </a:solidFill>
              <a:ln w="12700">
                <a:solidFill>
                  <a:srgbClr val="CC33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rgbClr val="CC3399"/>
                    </a:solidFill>
                    <a:latin typeface="Arial" panose="020B0604020202020204" pitchFamily="34" charset="0"/>
                    <a:cs typeface="Arial" panose="020B0604020202020204" pitchFamily="34" charset="0"/>
                  </a:rPr>
                  <a:t>~109</a:t>
                </a:r>
                <a:r>
                  <a:rPr lang="fr-FR" sz="1200" b="1" dirty="0">
                    <a:solidFill>
                      <a:srgbClr val="CC3399"/>
                    </a:solidFill>
                    <a:latin typeface="Arial" panose="020B0604020202020204" pitchFamily="34" charset="0"/>
                    <a:cs typeface="Arial" panose="020B0604020202020204" pitchFamily="34" charset="0"/>
                  </a:rPr>
                  <a:t>€</a:t>
                </a:r>
                <a:endParaRPr lang="fr-FR" sz="1200" b="1" dirty="0">
                  <a:solidFill>
                    <a:srgbClr val="CC3399"/>
                  </a:solidFill>
                  <a:latin typeface="Arial" panose="020B0604020202020204" pitchFamily="34" charset="0"/>
                  <a:cs typeface="Arial" panose="020B0604020202020204" pitchFamily="34" charset="0"/>
                </a:endParaRPr>
              </a:p>
            </p:txBody>
          </p:sp>
          <p:sp>
            <p:nvSpPr>
              <p:cNvPr id="287" name="Ellipse 286"/>
              <p:cNvSpPr/>
              <p:nvPr/>
            </p:nvSpPr>
            <p:spPr>
              <a:xfrm>
                <a:off x="2562265" y="14566131"/>
                <a:ext cx="216000" cy="215444"/>
              </a:xfrm>
              <a:prstGeom prst="ellipse">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48" name="Groupe 1047"/>
            <p:cNvGrpSpPr/>
            <p:nvPr/>
          </p:nvGrpSpPr>
          <p:grpSpPr>
            <a:xfrm>
              <a:off x="222706" y="15293849"/>
              <a:ext cx="9426118" cy="720000"/>
              <a:chOff x="222706" y="15322952"/>
              <a:chExt cx="9426118" cy="720000"/>
            </a:xfrm>
          </p:grpSpPr>
          <p:cxnSp>
            <p:nvCxnSpPr>
              <p:cNvPr id="254" name="Connecteur droit 253"/>
              <p:cNvCxnSpPr/>
              <p:nvPr/>
            </p:nvCxnSpPr>
            <p:spPr>
              <a:xfrm flipV="1">
                <a:off x="222706" y="15675637"/>
                <a:ext cx="8706118" cy="14630"/>
              </a:xfrm>
              <a:prstGeom prst="line">
                <a:avLst/>
              </a:prstGeom>
              <a:ln w="28575">
                <a:solidFill>
                  <a:srgbClr val="CC3399"/>
                </a:solidFill>
              </a:ln>
            </p:spPr>
            <p:style>
              <a:lnRef idx="1">
                <a:schemeClr val="accent1"/>
              </a:lnRef>
              <a:fillRef idx="0">
                <a:schemeClr val="accent1"/>
              </a:fillRef>
              <a:effectRef idx="0">
                <a:schemeClr val="accent1"/>
              </a:effectRef>
              <a:fontRef idx="minor">
                <a:schemeClr val="tx1"/>
              </a:fontRef>
            </p:style>
          </p:cxnSp>
          <p:sp>
            <p:nvSpPr>
              <p:cNvPr id="266" name="ZoneTexte 265"/>
              <p:cNvSpPr txBox="1"/>
              <p:nvPr/>
            </p:nvSpPr>
            <p:spPr>
              <a:xfrm>
                <a:off x="224874" y="15379998"/>
                <a:ext cx="2070000" cy="605909"/>
              </a:xfrm>
              <a:prstGeom prst="ellipse">
                <a:avLst/>
              </a:prstGeom>
              <a:solidFill>
                <a:srgbClr val="D6DCE4"/>
              </a:solidFill>
              <a:ln>
                <a:solidFill>
                  <a:srgbClr val="CC3399"/>
                </a:solidFill>
              </a:ln>
            </p:spPr>
            <p:txBody>
              <a:bodyPr wrap="square" rtlCol="0">
                <a:spAutoFit/>
              </a:bodyPr>
              <a:lstStyle/>
              <a:p>
                <a:pPr algn="ctr"/>
                <a:r>
                  <a:rPr lang="fr-FR" sz="1100" b="1" dirty="0" err="1" smtClean="0"/>
                  <a:t>Skylock</a:t>
                </a:r>
                <a:endParaRPr lang="fr-FR" sz="1100" b="1" dirty="0" smtClean="0"/>
              </a:p>
              <a:p>
                <a:pPr algn="ctr"/>
                <a:r>
                  <a:rPr lang="fr-FR" sz="1100" dirty="0" smtClean="0"/>
                  <a:t>by </a:t>
                </a:r>
                <a:r>
                  <a:rPr lang="fr-FR" sz="1100" dirty="0" err="1" smtClean="0"/>
                  <a:t>Velo</a:t>
                </a:r>
                <a:r>
                  <a:rPr lang="fr-FR" sz="1100" dirty="0" smtClean="0"/>
                  <a:t> </a:t>
                </a:r>
                <a:r>
                  <a:rPr lang="fr-FR" sz="1100" dirty="0" err="1" smtClean="0"/>
                  <a:t>Labs</a:t>
                </a:r>
                <a:endParaRPr lang="fr-FR" sz="1100" dirty="0" smtClean="0"/>
              </a:p>
            </p:txBody>
          </p:sp>
          <p:sp>
            <p:nvSpPr>
              <p:cNvPr id="268" name="ZoneTexte 267"/>
              <p:cNvSpPr txBox="1"/>
              <p:nvPr/>
            </p:nvSpPr>
            <p:spPr>
              <a:xfrm>
                <a:off x="6518637" y="15469629"/>
                <a:ext cx="2160000" cy="426646"/>
              </a:xfrm>
              <a:prstGeom prst="rect">
                <a:avLst/>
              </a:prstGeom>
              <a:solidFill>
                <a:srgbClr val="D6DCE4"/>
              </a:solidFill>
              <a:ln w="12700">
                <a:solidFill>
                  <a:srgbClr val="CC3399"/>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 illimitée</a:t>
                </a:r>
              </a:p>
              <a:p>
                <a:pPr marL="171450" indent="-171450">
                  <a:buFont typeface="Arial" panose="020B0604020202020204" pitchFamily="34" charset="0"/>
                  <a:buChar char="•"/>
                </a:pPr>
                <a:r>
                  <a:rPr lang="fr-FR" sz="1000" dirty="0"/>
                  <a:t>Connectivité: Bluetooth, </a:t>
                </a:r>
                <a:r>
                  <a:rPr lang="fr-FR" sz="1000" dirty="0" smtClean="0"/>
                  <a:t>Wifi</a:t>
                </a:r>
                <a:endParaRPr lang="fr-FR" sz="1000" dirty="0"/>
              </a:p>
            </p:txBody>
          </p:sp>
          <p:sp>
            <p:nvSpPr>
              <p:cNvPr id="269" name="ZoneTexte 268"/>
              <p:cNvSpPr txBox="1"/>
              <p:nvPr/>
            </p:nvSpPr>
            <p:spPr>
              <a:xfrm>
                <a:off x="3028451" y="15482897"/>
                <a:ext cx="3240000" cy="400110"/>
              </a:xfrm>
              <a:prstGeom prst="rect">
                <a:avLst/>
              </a:prstGeom>
              <a:solidFill>
                <a:srgbClr val="D6DCE4"/>
              </a:solidFill>
              <a:ln>
                <a:solidFill>
                  <a:srgbClr val="CC3399"/>
                </a:solidFill>
              </a:ln>
            </p:spPr>
            <p:txBody>
              <a:bodyPr wrap="square" rtlCol="0">
                <a:spAutoFit/>
              </a:bodyPr>
              <a:lstStyle/>
              <a:p>
                <a:r>
                  <a:rPr lang="fr-FR" sz="1000" dirty="0" smtClean="0"/>
                  <a:t>Fonctionne à l’énergie solaire (recharge simple)</a:t>
                </a:r>
              </a:p>
              <a:p>
                <a:r>
                  <a:rPr lang="fr-FR" sz="1000" dirty="0" smtClean="0"/>
                  <a:t>Détection en cas de chute violente (accéléromètre)</a:t>
                </a:r>
              </a:p>
            </p:txBody>
          </p:sp>
          <p:sp>
            <p:nvSpPr>
              <p:cNvPr id="387" name="Ellipse 386"/>
              <p:cNvSpPr/>
              <p:nvPr/>
            </p:nvSpPr>
            <p:spPr>
              <a:xfrm>
                <a:off x="8928824" y="15322952"/>
                <a:ext cx="720000" cy="720000"/>
              </a:xfrm>
              <a:prstGeom prst="ellipse">
                <a:avLst/>
              </a:prstGeom>
              <a:solidFill>
                <a:srgbClr val="D6DCE4"/>
              </a:solidFill>
              <a:ln w="12700">
                <a:solidFill>
                  <a:srgbClr val="CC33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rgbClr val="CC3399"/>
                    </a:solidFill>
                    <a:latin typeface="Arial" panose="020B0604020202020204" pitchFamily="34" charset="0"/>
                    <a:cs typeface="Arial" panose="020B0604020202020204" pitchFamily="34" charset="0"/>
                  </a:rPr>
                  <a:t>~229</a:t>
                </a:r>
                <a:r>
                  <a:rPr lang="fr-FR" sz="1200" b="1" dirty="0">
                    <a:solidFill>
                      <a:srgbClr val="CC3399"/>
                    </a:solidFill>
                    <a:latin typeface="Arial" panose="020B0604020202020204" pitchFamily="34" charset="0"/>
                    <a:cs typeface="Arial" panose="020B0604020202020204" pitchFamily="34" charset="0"/>
                  </a:rPr>
                  <a:t>€</a:t>
                </a:r>
                <a:endParaRPr lang="fr-FR" sz="1200" b="1" dirty="0">
                  <a:solidFill>
                    <a:srgbClr val="CC3399"/>
                  </a:solidFill>
                  <a:latin typeface="Arial" panose="020B0604020202020204" pitchFamily="34" charset="0"/>
                  <a:cs typeface="Arial" panose="020B0604020202020204" pitchFamily="34" charset="0"/>
                </a:endParaRPr>
              </a:p>
            </p:txBody>
          </p:sp>
          <p:sp>
            <p:nvSpPr>
              <p:cNvPr id="389" name="Ellipse 388"/>
              <p:cNvSpPr/>
              <p:nvPr/>
            </p:nvSpPr>
            <p:spPr>
              <a:xfrm>
                <a:off x="2562265" y="15575230"/>
                <a:ext cx="216000" cy="215444"/>
              </a:xfrm>
              <a:prstGeom prst="ellipse">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49" name="Groupe 1048"/>
            <p:cNvGrpSpPr/>
            <p:nvPr/>
          </p:nvGrpSpPr>
          <p:grpSpPr>
            <a:xfrm>
              <a:off x="215776" y="16129749"/>
              <a:ext cx="9433048" cy="720000"/>
              <a:chOff x="215776" y="16366960"/>
              <a:chExt cx="9433048" cy="720000"/>
            </a:xfrm>
          </p:grpSpPr>
          <p:cxnSp>
            <p:nvCxnSpPr>
              <p:cNvPr id="394" name="Connecteur droit 393"/>
              <p:cNvCxnSpPr/>
              <p:nvPr/>
            </p:nvCxnSpPr>
            <p:spPr>
              <a:xfrm>
                <a:off x="215776" y="16717271"/>
                <a:ext cx="8713048" cy="19378"/>
              </a:xfrm>
              <a:prstGeom prst="line">
                <a:avLst/>
              </a:prstGeom>
              <a:ln w="28575">
                <a:solidFill>
                  <a:srgbClr val="CC3399"/>
                </a:solidFill>
              </a:ln>
            </p:spPr>
            <p:style>
              <a:lnRef idx="1">
                <a:schemeClr val="accent1"/>
              </a:lnRef>
              <a:fillRef idx="0">
                <a:schemeClr val="accent1"/>
              </a:fillRef>
              <a:effectRef idx="0">
                <a:schemeClr val="accent1"/>
              </a:effectRef>
              <a:fontRef idx="minor">
                <a:schemeClr val="tx1"/>
              </a:fontRef>
            </p:style>
          </p:cxnSp>
          <p:sp>
            <p:nvSpPr>
              <p:cNvPr id="395" name="ZoneTexte 394"/>
              <p:cNvSpPr txBox="1"/>
              <p:nvPr/>
            </p:nvSpPr>
            <p:spPr>
              <a:xfrm>
                <a:off x="222057" y="16424006"/>
                <a:ext cx="2070000" cy="605909"/>
              </a:xfrm>
              <a:prstGeom prst="ellipse">
                <a:avLst/>
              </a:prstGeom>
              <a:solidFill>
                <a:srgbClr val="D6DCE4"/>
              </a:solidFill>
              <a:ln>
                <a:solidFill>
                  <a:srgbClr val="CC3399"/>
                </a:solidFill>
              </a:ln>
            </p:spPr>
            <p:txBody>
              <a:bodyPr wrap="square" rtlCol="0">
                <a:spAutoFit/>
              </a:bodyPr>
              <a:lstStyle/>
              <a:p>
                <a:pPr algn="ctr"/>
                <a:r>
                  <a:rPr lang="fr-FR" sz="1100" b="1" dirty="0" err="1" smtClean="0"/>
                  <a:t>Alcoho</a:t>
                </a:r>
                <a:r>
                  <a:rPr lang="fr-FR" sz="1100" b="1" dirty="0" smtClean="0"/>
                  <a:t>-lock</a:t>
                </a:r>
              </a:p>
              <a:p>
                <a:pPr algn="ctr"/>
                <a:r>
                  <a:rPr lang="fr-FR" sz="1100" dirty="0" smtClean="0"/>
                  <a:t>by </a:t>
                </a:r>
                <a:r>
                  <a:rPr lang="fr-FR" sz="1100" dirty="0" err="1" smtClean="0"/>
                  <a:t>Koowho</a:t>
                </a:r>
                <a:endParaRPr lang="fr-FR" sz="1100" dirty="0"/>
              </a:p>
            </p:txBody>
          </p:sp>
          <p:sp>
            <p:nvSpPr>
              <p:cNvPr id="396" name="ZoneTexte 395"/>
              <p:cNvSpPr txBox="1"/>
              <p:nvPr/>
            </p:nvSpPr>
            <p:spPr>
              <a:xfrm>
                <a:off x="6518637" y="16513637"/>
                <a:ext cx="2160000" cy="426646"/>
              </a:xfrm>
              <a:prstGeom prst="rect">
                <a:avLst/>
              </a:prstGeom>
              <a:solidFill>
                <a:srgbClr val="D6DCE4"/>
              </a:solidFill>
              <a:ln w="12700">
                <a:solidFill>
                  <a:srgbClr val="CC3399"/>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a:t>
                </a:r>
                <a:r>
                  <a:rPr lang="fr-FR" sz="1000" dirty="0" smtClean="0"/>
                  <a:t>: 40 tests par charge</a:t>
                </a:r>
                <a:endParaRPr lang="fr-FR" sz="1000" dirty="0" smtClean="0"/>
              </a:p>
              <a:p>
                <a:pPr marL="171450" indent="-171450">
                  <a:buFont typeface="Arial" panose="020B0604020202020204" pitchFamily="34" charset="0"/>
                  <a:buChar char="•"/>
                </a:pPr>
                <a:r>
                  <a:rPr lang="fr-FR" sz="1000" dirty="0" smtClean="0"/>
                  <a:t>Connectivité: Bluetooth</a:t>
                </a:r>
              </a:p>
            </p:txBody>
          </p:sp>
          <p:sp>
            <p:nvSpPr>
              <p:cNvPr id="397" name="ZoneTexte 396"/>
              <p:cNvSpPr txBox="1"/>
              <p:nvPr/>
            </p:nvSpPr>
            <p:spPr>
              <a:xfrm>
                <a:off x="3028451" y="16526905"/>
                <a:ext cx="3240000" cy="553998"/>
              </a:xfrm>
              <a:prstGeom prst="rect">
                <a:avLst/>
              </a:prstGeom>
              <a:solidFill>
                <a:srgbClr val="D6DCE4"/>
              </a:solidFill>
              <a:ln>
                <a:solidFill>
                  <a:srgbClr val="CC3399"/>
                </a:solidFill>
              </a:ln>
            </p:spPr>
            <p:txBody>
              <a:bodyPr wrap="square" rtlCol="0">
                <a:spAutoFit/>
              </a:bodyPr>
              <a:lstStyle/>
              <a:p>
                <a:r>
                  <a:rPr lang="fr-FR" sz="1000" dirty="0" smtClean="0"/>
                  <a:t>Système </a:t>
                </a:r>
                <a:r>
                  <a:rPr lang="fr-FR" sz="1000" dirty="0" smtClean="0"/>
                  <a:t>d’alcootest </a:t>
                </a:r>
                <a:r>
                  <a:rPr lang="fr-FR" sz="1000" dirty="0" smtClean="0"/>
                  <a:t>pour déverrouiller le cadenas</a:t>
                </a:r>
              </a:p>
              <a:p>
                <a:r>
                  <a:rPr lang="fr-FR" sz="1000" dirty="0" smtClean="0"/>
                  <a:t>Système d’alerte de contacts préenregistrés qui prennent la main sur le cadenas selon </a:t>
                </a:r>
                <a:r>
                  <a:rPr lang="fr-FR" sz="1000" dirty="0" smtClean="0"/>
                  <a:t>le </a:t>
                </a:r>
                <a:r>
                  <a:rPr lang="fr-FR" sz="1000" dirty="0" smtClean="0"/>
                  <a:t>taux détecté</a:t>
                </a:r>
                <a:endParaRPr lang="fr-FR" sz="1000" dirty="0" smtClean="0"/>
              </a:p>
            </p:txBody>
          </p:sp>
          <p:sp>
            <p:nvSpPr>
              <p:cNvPr id="398" name="Ellipse 397"/>
              <p:cNvSpPr/>
              <p:nvPr/>
            </p:nvSpPr>
            <p:spPr>
              <a:xfrm>
                <a:off x="8928824" y="16366960"/>
                <a:ext cx="720000" cy="720000"/>
              </a:xfrm>
              <a:prstGeom prst="ellipse">
                <a:avLst/>
              </a:prstGeom>
              <a:solidFill>
                <a:srgbClr val="D6DCE4"/>
              </a:solidFill>
              <a:ln w="12700">
                <a:solidFill>
                  <a:srgbClr val="CC33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rgbClr val="CC3399"/>
                    </a:solidFill>
                    <a:latin typeface="Arial" panose="020B0604020202020204" pitchFamily="34" charset="0"/>
                    <a:cs typeface="Arial" panose="020B0604020202020204" pitchFamily="34" charset="0"/>
                  </a:rPr>
                  <a:t>~230</a:t>
                </a:r>
                <a:r>
                  <a:rPr lang="fr-FR" sz="1200" b="1" dirty="0" smtClean="0">
                    <a:solidFill>
                      <a:srgbClr val="CC3399"/>
                    </a:solidFill>
                    <a:latin typeface="Arial" panose="020B0604020202020204" pitchFamily="34" charset="0"/>
                    <a:cs typeface="Arial" panose="020B0604020202020204" pitchFamily="34" charset="0"/>
                  </a:rPr>
                  <a:t>€</a:t>
                </a:r>
              </a:p>
            </p:txBody>
          </p:sp>
          <p:sp>
            <p:nvSpPr>
              <p:cNvPr id="400" name="Ellipse 399"/>
              <p:cNvSpPr/>
              <p:nvPr/>
            </p:nvSpPr>
            <p:spPr>
              <a:xfrm>
                <a:off x="2562265" y="16619238"/>
                <a:ext cx="216000" cy="215444"/>
              </a:xfrm>
              <a:prstGeom prst="ellipse">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1" name="Groupe 140"/>
            <p:cNvGrpSpPr/>
            <p:nvPr/>
          </p:nvGrpSpPr>
          <p:grpSpPr>
            <a:xfrm>
              <a:off x="215776" y="13486560"/>
              <a:ext cx="9649073" cy="288032"/>
              <a:chOff x="215776" y="13486560"/>
              <a:chExt cx="9649073" cy="288032"/>
            </a:xfrm>
          </p:grpSpPr>
          <p:cxnSp>
            <p:nvCxnSpPr>
              <p:cNvPr id="160" name="Connecteur droit 159"/>
              <p:cNvCxnSpPr/>
              <p:nvPr/>
            </p:nvCxnSpPr>
            <p:spPr>
              <a:xfrm flipV="1">
                <a:off x="215776" y="13630576"/>
                <a:ext cx="9649073" cy="2"/>
              </a:xfrm>
              <a:prstGeom prst="line">
                <a:avLst/>
              </a:prstGeom>
              <a:ln w="28575">
                <a:solidFill>
                  <a:srgbClr val="CC3399"/>
                </a:solidFill>
              </a:ln>
            </p:spPr>
            <p:style>
              <a:lnRef idx="1">
                <a:schemeClr val="accent1"/>
              </a:lnRef>
              <a:fillRef idx="0">
                <a:schemeClr val="accent1"/>
              </a:fillRef>
              <a:effectRef idx="0">
                <a:schemeClr val="accent1"/>
              </a:effectRef>
              <a:fontRef idx="minor">
                <a:schemeClr val="tx1"/>
              </a:fontRef>
            </p:style>
          </p:cxnSp>
          <p:sp>
            <p:nvSpPr>
              <p:cNvPr id="161" name="Organigramme : Terminateur 160"/>
              <p:cNvSpPr/>
              <p:nvPr/>
            </p:nvSpPr>
            <p:spPr>
              <a:xfrm>
                <a:off x="3654312" y="13486560"/>
                <a:ext cx="2772000" cy="288032"/>
              </a:xfrm>
              <a:prstGeom prst="flowChartTerminator">
                <a:avLst/>
              </a:prstGeom>
              <a:solidFill>
                <a:srgbClr val="CC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defTabSz="666750">
                  <a:spcAft>
                    <a:spcPct val="20000"/>
                  </a:spcAft>
                </a:pPr>
                <a:r>
                  <a:rPr lang="fr-FR" sz="1200" b="1" cap="all" dirty="0" smtClean="0">
                    <a:solidFill>
                      <a:schemeClr val="bg1"/>
                    </a:solidFill>
                    <a:latin typeface="Arial" panose="020B0604020202020204" pitchFamily="34" charset="0"/>
                    <a:cs typeface="Arial" panose="020B0604020202020204" pitchFamily="34" charset="0"/>
                  </a:rPr>
                  <a:t>L’antivol connect</a:t>
                </a:r>
                <a:r>
                  <a:rPr lang="fr-FR" sz="1200" b="1" cap="all" dirty="0">
                    <a:solidFill>
                      <a:schemeClr val="bg1"/>
                    </a:solidFill>
                    <a:latin typeface="Arial" panose="020B0604020202020204" pitchFamily="34" charset="0"/>
                    <a:cs typeface="Arial" panose="020B0604020202020204" pitchFamily="34" charset="0"/>
                  </a:rPr>
                  <a:t>é</a:t>
                </a:r>
              </a:p>
            </p:txBody>
          </p:sp>
        </p:grpSp>
        <p:grpSp>
          <p:nvGrpSpPr>
            <p:cNvPr id="137" name="Groupe 136"/>
            <p:cNvGrpSpPr/>
            <p:nvPr/>
          </p:nvGrpSpPr>
          <p:grpSpPr>
            <a:xfrm>
              <a:off x="1075683" y="13918528"/>
              <a:ext cx="8437237" cy="410941"/>
              <a:chOff x="1075683" y="13795699"/>
              <a:chExt cx="8437237" cy="410941"/>
            </a:xfrm>
          </p:grpSpPr>
          <p:sp>
            <p:nvSpPr>
              <p:cNvPr id="223" name="Rectangle 16"/>
              <p:cNvSpPr/>
              <p:nvPr/>
            </p:nvSpPr>
            <p:spPr>
              <a:xfrm>
                <a:off x="4443972" y="13795699"/>
                <a:ext cx="408959" cy="410941"/>
              </a:xfrm>
              <a:custGeom>
                <a:avLst/>
                <a:gdLst/>
                <a:ahLst/>
                <a:cxnLst/>
                <a:rect l="l" t="t" r="r" b="b"/>
                <a:pathLst>
                  <a:path w="693361" h="746423">
                    <a:moveTo>
                      <a:pt x="118683" y="631311"/>
                    </a:moveTo>
                    <a:cubicBezTo>
                      <a:pt x="106058" y="631311"/>
                      <a:pt x="95823" y="641546"/>
                      <a:pt x="95823" y="654171"/>
                    </a:cubicBezTo>
                    <a:cubicBezTo>
                      <a:pt x="95823" y="666796"/>
                      <a:pt x="106058" y="677031"/>
                      <a:pt x="118683" y="677031"/>
                    </a:cubicBezTo>
                    <a:cubicBezTo>
                      <a:pt x="131308" y="677031"/>
                      <a:pt x="141543" y="666796"/>
                      <a:pt x="141543" y="654171"/>
                    </a:cubicBezTo>
                    <a:cubicBezTo>
                      <a:pt x="141543" y="641546"/>
                      <a:pt x="131308" y="631311"/>
                      <a:pt x="118683" y="631311"/>
                    </a:cubicBezTo>
                    <a:close/>
                    <a:moveTo>
                      <a:pt x="0" y="404028"/>
                    </a:moveTo>
                    <a:lnTo>
                      <a:pt x="158418" y="404028"/>
                    </a:lnTo>
                    <a:lnTo>
                      <a:pt x="158418" y="692060"/>
                    </a:lnTo>
                    <a:lnTo>
                      <a:pt x="29260" y="692060"/>
                    </a:lnTo>
                    <a:lnTo>
                      <a:pt x="22669" y="617748"/>
                    </a:lnTo>
                    <a:cubicBezTo>
                      <a:pt x="17273" y="582309"/>
                      <a:pt x="9664" y="549128"/>
                      <a:pt x="0" y="520050"/>
                    </a:cubicBezTo>
                    <a:close/>
                    <a:moveTo>
                      <a:pt x="427381" y="406"/>
                    </a:moveTo>
                    <a:cubicBezTo>
                      <a:pt x="441577" y="-3769"/>
                      <a:pt x="481661" y="25040"/>
                      <a:pt x="492517" y="50510"/>
                    </a:cubicBezTo>
                    <a:cubicBezTo>
                      <a:pt x="503373" y="75979"/>
                      <a:pt x="501285" y="116063"/>
                      <a:pt x="492517" y="153223"/>
                    </a:cubicBezTo>
                    <a:cubicBezTo>
                      <a:pt x="483749" y="190383"/>
                      <a:pt x="445753" y="245916"/>
                      <a:pt x="439907" y="273473"/>
                    </a:cubicBezTo>
                    <a:cubicBezTo>
                      <a:pt x="434061" y="301030"/>
                      <a:pt x="422371" y="312304"/>
                      <a:pt x="457444" y="318567"/>
                    </a:cubicBezTo>
                    <a:cubicBezTo>
                      <a:pt x="492517" y="324830"/>
                      <a:pt x="611097" y="303953"/>
                      <a:pt x="650345" y="311051"/>
                    </a:cubicBezTo>
                    <a:cubicBezTo>
                      <a:pt x="689593" y="318149"/>
                      <a:pt x="689175" y="341532"/>
                      <a:pt x="692933" y="361156"/>
                    </a:cubicBezTo>
                    <a:cubicBezTo>
                      <a:pt x="696691" y="380780"/>
                      <a:pt x="674561" y="409590"/>
                      <a:pt x="672891" y="428796"/>
                    </a:cubicBezTo>
                    <a:cubicBezTo>
                      <a:pt x="671221" y="448002"/>
                      <a:pt x="684582" y="460111"/>
                      <a:pt x="682912" y="476395"/>
                    </a:cubicBezTo>
                    <a:cubicBezTo>
                      <a:pt x="681242" y="492679"/>
                      <a:pt x="664959" y="510633"/>
                      <a:pt x="662871" y="526499"/>
                    </a:cubicBezTo>
                    <a:cubicBezTo>
                      <a:pt x="660783" y="542365"/>
                      <a:pt x="676649" y="554056"/>
                      <a:pt x="670386" y="571593"/>
                    </a:cubicBezTo>
                    <a:cubicBezTo>
                      <a:pt x="664123" y="589129"/>
                      <a:pt x="639071" y="604996"/>
                      <a:pt x="625292" y="631718"/>
                    </a:cubicBezTo>
                    <a:cubicBezTo>
                      <a:pt x="611513" y="658440"/>
                      <a:pt x="623622" y="713555"/>
                      <a:pt x="587714" y="731926"/>
                    </a:cubicBezTo>
                    <a:cubicBezTo>
                      <a:pt x="551806" y="750298"/>
                      <a:pt x="459949" y="748210"/>
                      <a:pt x="409845" y="741947"/>
                    </a:cubicBezTo>
                    <a:cubicBezTo>
                      <a:pt x="359741" y="735684"/>
                      <a:pt x="324251" y="703534"/>
                      <a:pt x="287090" y="694348"/>
                    </a:cubicBezTo>
                    <a:cubicBezTo>
                      <a:pt x="253812" y="686122"/>
                      <a:pt x="213168" y="721759"/>
                      <a:pt x="193359" y="697548"/>
                    </a:cubicBezTo>
                    <a:lnTo>
                      <a:pt x="193359" y="404463"/>
                    </a:lnTo>
                    <a:cubicBezTo>
                      <a:pt x="198995" y="392631"/>
                      <a:pt x="208486" y="400887"/>
                      <a:pt x="219449" y="383702"/>
                    </a:cubicBezTo>
                    <a:cubicBezTo>
                      <a:pt x="234898" y="359485"/>
                      <a:pt x="264543" y="312721"/>
                      <a:pt x="279574" y="285999"/>
                    </a:cubicBezTo>
                    <a:cubicBezTo>
                      <a:pt x="294605" y="259277"/>
                      <a:pt x="294188" y="243828"/>
                      <a:pt x="309637" y="223369"/>
                    </a:cubicBezTo>
                    <a:cubicBezTo>
                      <a:pt x="325086" y="202910"/>
                      <a:pt x="355983" y="187878"/>
                      <a:pt x="372267" y="163244"/>
                    </a:cubicBezTo>
                    <a:cubicBezTo>
                      <a:pt x="388551" y="138609"/>
                      <a:pt x="398154" y="102702"/>
                      <a:pt x="407340" y="75562"/>
                    </a:cubicBezTo>
                    <a:cubicBezTo>
                      <a:pt x="416526" y="48422"/>
                      <a:pt x="413185" y="4581"/>
                      <a:pt x="427381" y="406"/>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24" name="Forme libre 223"/>
              <p:cNvSpPr/>
              <p:nvPr/>
            </p:nvSpPr>
            <p:spPr>
              <a:xfrm>
                <a:off x="1075683" y="13795699"/>
                <a:ext cx="402792" cy="410941"/>
              </a:xfrm>
              <a:custGeom>
                <a:avLst/>
                <a:gdLst/>
                <a:ahLst/>
                <a:cxnLst/>
                <a:rect l="l" t="t" r="r" b="b"/>
                <a:pathLst>
                  <a:path w="1486601" h="1469771">
                    <a:moveTo>
                      <a:pt x="945813" y="385285"/>
                    </a:moveTo>
                    <a:lnTo>
                      <a:pt x="648493" y="797606"/>
                    </a:lnTo>
                    <a:lnTo>
                      <a:pt x="480199" y="620897"/>
                    </a:lnTo>
                    <a:lnTo>
                      <a:pt x="368002" y="735898"/>
                    </a:lnTo>
                    <a:lnTo>
                      <a:pt x="676542" y="1044438"/>
                    </a:lnTo>
                    <a:lnTo>
                      <a:pt x="1074839" y="483456"/>
                    </a:lnTo>
                    <a:close/>
                    <a:moveTo>
                      <a:pt x="566592" y="0"/>
                    </a:moveTo>
                    <a:lnTo>
                      <a:pt x="737691" y="75732"/>
                    </a:lnTo>
                    <a:lnTo>
                      <a:pt x="911595" y="0"/>
                    </a:lnTo>
                    <a:lnTo>
                      <a:pt x="1040621" y="151465"/>
                    </a:lnTo>
                    <a:lnTo>
                      <a:pt x="1234160" y="162684"/>
                    </a:lnTo>
                    <a:lnTo>
                      <a:pt x="1281843" y="367443"/>
                    </a:lnTo>
                    <a:lnTo>
                      <a:pt x="1447333" y="465614"/>
                    </a:lnTo>
                    <a:lnTo>
                      <a:pt x="1382820" y="642324"/>
                    </a:lnTo>
                    <a:lnTo>
                      <a:pt x="1486601" y="810618"/>
                    </a:lnTo>
                    <a:lnTo>
                      <a:pt x="1351966" y="950863"/>
                    </a:lnTo>
                    <a:lnTo>
                      <a:pt x="1360380" y="1147207"/>
                    </a:lnTo>
                    <a:lnTo>
                      <a:pt x="1175257" y="1206110"/>
                    </a:lnTo>
                    <a:lnTo>
                      <a:pt x="1088304" y="1394039"/>
                    </a:lnTo>
                    <a:lnTo>
                      <a:pt x="897571" y="1340746"/>
                    </a:lnTo>
                    <a:lnTo>
                      <a:pt x="734886" y="1469771"/>
                    </a:lnTo>
                    <a:lnTo>
                      <a:pt x="577811" y="1349160"/>
                    </a:lnTo>
                    <a:lnTo>
                      <a:pt x="392687" y="1382819"/>
                    </a:lnTo>
                    <a:lnTo>
                      <a:pt x="311345" y="1203305"/>
                    </a:lnTo>
                    <a:lnTo>
                      <a:pt x="126221" y="1138792"/>
                    </a:lnTo>
                    <a:lnTo>
                      <a:pt x="126221" y="948059"/>
                    </a:lnTo>
                    <a:lnTo>
                      <a:pt x="0" y="810618"/>
                    </a:lnTo>
                    <a:lnTo>
                      <a:pt x="92562" y="636714"/>
                    </a:lnTo>
                    <a:lnTo>
                      <a:pt x="39269" y="454395"/>
                    </a:lnTo>
                    <a:lnTo>
                      <a:pt x="210368" y="350613"/>
                    </a:lnTo>
                    <a:lnTo>
                      <a:pt x="241222" y="162684"/>
                    </a:lnTo>
                    <a:lnTo>
                      <a:pt x="437566" y="154270"/>
                    </a:ln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31" name="Ellipse 113"/>
              <p:cNvSpPr/>
              <p:nvPr/>
            </p:nvSpPr>
            <p:spPr>
              <a:xfrm>
                <a:off x="7374785" y="13798534"/>
                <a:ext cx="447705" cy="408106"/>
              </a:xfrm>
              <a:custGeom>
                <a:avLst/>
                <a:gdLst/>
                <a:ahLst/>
                <a:cxnLst/>
                <a:rect l="l" t="t" r="r" b="b"/>
                <a:pathLst>
                  <a:path w="2303761" h="2368900">
                    <a:moveTo>
                      <a:pt x="213619" y="2009574"/>
                    </a:moveTo>
                    <a:cubicBezTo>
                      <a:pt x="141512" y="2009574"/>
                      <a:pt x="83058" y="2068028"/>
                      <a:pt x="83058" y="2140135"/>
                    </a:cubicBezTo>
                    <a:cubicBezTo>
                      <a:pt x="83058" y="2212242"/>
                      <a:pt x="141512" y="2270696"/>
                      <a:pt x="213619" y="2270696"/>
                    </a:cubicBezTo>
                    <a:cubicBezTo>
                      <a:pt x="285726" y="2270696"/>
                      <a:pt x="344180" y="2212242"/>
                      <a:pt x="344180" y="2140135"/>
                    </a:cubicBezTo>
                    <a:cubicBezTo>
                      <a:pt x="344180" y="2068028"/>
                      <a:pt x="285726" y="2009574"/>
                      <a:pt x="213619" y="2009574"/>
                    </a:cubicBezTo>
                    <a:close/>
                    <a:moveTo>
                      <a:pt x="1775958" y="0"/>
                    </a:moveTo>
                    <a:cubicBezTo>
                      <a:pt x="1811300" y="0"/>
                      <a:pt x="1845771" y="3730"/>
                      <a:pt x="1878918" y="11194"/>
                    </a:cubicBezTo>
                    <a:lnTo>
                      <a:pt x="1654526" y="380505"/>
                    </a:lnTo>
                    <a:lnTo>
                      <a:pt x="1854551" y="590055"/>
                    </a:lnTo>
                    <a:lnTo>
                      <a:pt x="2215018" y="274646"/>
                    </a:lnTo>
                    <a:cubicBezTo>
                      <a:pt x="2249273" y="339423"/>
                      <a:pt x="2267538" y="413369"/>
                      <a:pt x="2267538" y="491580"/>
                    </a:cubicBezTo>
                    <a:cubicBezTo>
                      <a:pt x="2267538" y="763072"/>
                      <a:pt x="2047450" y="983160"/>
                      <a:pt x="1775958" y="983160"/>
                    </a:cubicBezTo>
                    <a:cubicBezTo>
                      <a:pt x="1699101" y="983160"/>
                      <a:pt x="1626363" y="965522"/>
                      <a:pt x="1562359" y="932450"/>
                    </a:cubicBezTo>
                    <a:lnTo>
                      <a:pt x="1344469" y="1184002"/>
                    </a:lnTo>
                    <a:cubicBezTo>
                      <a:pt x="1371656" y="1163558"/>
                      <a:pt x="1391103" y="1153753"/>
                      <a:pt x="1396043" y="1158873"/>
                    </a:cubicBezTo>
                    <a:lnTo>
                      <a:pt x="1393708" y="1170082"/>
                    </a:lnTo>
                    <a:lnTo>
                      <a:pt x="1405342" y="1158972"/>
                    </a:lnTo>
                    <a:lnTo>
                      <a:pt x="2300490" y="2096362"/>
                    </a:lnTo>
                    <a:lnTo>
                      <a:pt x="2288636" y="2107681"/>
                    </a:lnTo>
                    <a:lnTo>
                      <a:pt x="2302555" y="2105298"/>
                    </a:lnTo>
                    <a:cubicBezTo>
                      <a:pt x="2312514" y="2115620"/>
                      <a:pt x="2259737" y="2182697"/>
                      <a:pt x="2184674" y="2255118"/>
                    </a:cubicBezTo>
                    <a:cubicBezTo>
                      <a:pt x="2109611" y="2327539"/>
                      <a:pt x="2040689" y="2377880"/>
                      <a:pt x="2030730" y="2367559"/>
                    </a:cubicBezTo>
                    <a:lnTo>
                      <a:pt x="2034265" y="2350590"/>
                    </a:lnTo>
                    <a:lnTo>
                      <a:pt x="2023231" y="2361127"/>
                    </a:lnTo>
                    <a:lnTo>
                      <a:pt x="1132662" y="1428533"/>
                    </a:lnTo>
                    <a:lnTo>
                      <a:pt x="382553" y="2294527"/>
                    </a:lnTo>
                    <a:cubicBezTo>
                      <a:pt x="380689" y="2292767"/>
                      <a:pt x="383849" y="2291008"/>
                      <a:pt x="381985" y="2289248"/>
                    </a:cubicBezTo>
                    <a:cubicBezTo>
                      <a:pt x="341954" y="2325093"/>
                      <a:pt x="288428" y="2346472"/>
                      <a:pt x="229767" y="2346472"/>
                    </a:cubicBezTo>
                    <a:cubicBezTo>
                      <a:pt x="102870" y="2346472"/>
                      <a:pt x="0" y="2246423"/>
                      <a:pt x="0" y="2123006"/>
                    </a:cubicBezTo>
                    <a:cubicBezTo>
                      <a:pt x="0" y="2068341"/>
                      <a:pt x="20182" y="2018260"/>
                      <a:pt x="54478" y="1980103"/>
                    </a:cubicBezTo>
                    <a:lnTo>
                      <a:pt x="53405" y="1979090"/>
                    </a:lnTo>
                    <a:lnTo>
                      <a:pt x="64237" y="1968599"/>
                    </a:lnTo>
                    <a:cubicBezTo>
                      <a:pt x="66214" y="1966021"/>
                      <a:pt x="68527" y="1963773"/>
                      <a:pt x="71175" y="1961880"/>
                    </a:cubicBezTo>
                    <a:lnTo>
                      <a:pt x="986541" y="1075402"/>
                    </a:lnTo>
                    <a:lnTo>
                      <a:pt x="381198" y="441493"/>
                    </a:lnTo>
                    <a:lnTo>
                      <a:pt x="375223" y="446350"/>
                    </a:lnTo>
                    <a:lnTo>
                      <a:pt x="260337" y="360232"/>
                    </a:lnTo>
                    <a:lnTo>
                      <a:pt x="258387" y="361977"/>
                    </a:lnTo>
                    <a:lnTo>
                      <a:pt x="254441" y="355812"/>
                    </a:lnTo>
                    <a:lnTo>
                      <a:pt x="246226" y="349653"/>
                    </a:lnTo>
                    <a:lnTo>
                      <a:pt x="249037" y="347369"/>
                    </a:lnTo>
                    <a:lnTo>
                      <a:pt x="97246" y="110188"/>
                    </a:lnTo>
                    <a:lnTo>
                      <a:pt x="168469" y="46471"/>
                    </a:lnTo>
                    <a:lnTo>
                      <a:pt x="394314" y="229269"/>
                    </a:lnTo>
                    <a:lnTo>
                      <a:pt x="394532" y="229091"/>
                    </a:lnTo>
                    <a:lnTo>
                      <a:pt x="394798" y="229660"/>
                    </a:lnTo>
                    <a:lnTo>
                      <a:pt x="400832" y="234544"/>
                    </a:lnTo>
                    <a:lnTo>
                      <a:pt x="398189" y="236909"/>
                    </a:lnTo>
                    <a:lnTo>
                      <a:pt x="462848" y="375117"/>
                    </a:lnTo>
                    <a:lnTo>
                      <a:pt x="459782" y="377609"/>
                    </a:lnTo>
                    <a:lnTo>
                      <a:pt x="1059062" y="1005169"/>
                    </a:lnTo>
                    <a:lnTo>
                      <a:pt x="1346713" y="726595"/>
                    </a:lnTo>
                    <a:cubicBezTo>
                      <a:pt x="1306245" y="657624"/>
                      <a:pt x="1284378" y="577155"/>
                      <a:pt x="1284378" y="491580"/>
                    </a:cubicBezTo>
                    <a:cubicBezTo>
                      <a:pt x="1284378" y="220088"/>
                      <a:pt x="1504466" y="0"/>
                      <a:pt x="1775958" y="0"/>
                    </a:cubicBez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33" name="Rectangle à coins arrondis 27"/>
              <p:cNvSpPr/>
              <p:nvPr/>
            </p:nvSpPr>
            <p:spPr>
              <a:xfrm>
                <a:off x="9064728" y="13913591"/>
                <a:ext cx="448192" cy="293049"/>
              </a:xfrm>
              <a:custGeom>
                <a:avLst/>
                <a:gdLst/>
                <a:ahLst/>
                <a:cxnLst/>
                <a:rect l="l" t="t" r="r" b="b"/>
                <a:pathLst>
                  <a:path w="1872208" h="1224136">
                    <a:moveTo>
                      <a:pt x="0" y="936104"/>
                    </a:moveTo>
                    <a:lnTo>
                      <a:pt x="1872208" y="936104"/>
                    </a:lnTo>
                    <a:lnTo>
                      <a:pt x="1872208" y="1020109"/>
                    </a:lnTo>
                    <a:cubicBezTo>
                      <a:pt x="1872208" y="1132790"/>
                      <a:pt x="1780862" y="1224136"/>
                      <a:pt x="1668181" y="1224136"/>
                    </a:cubicBezTo>
                    <a:lnTo>
                      <a:pt x="204027" y="1224136"/>
                    </a:lnTo>
                    <a:cubicBezTo>
                      <a:pt x="91346" y="1224136"/>
                      <a:pt x="0" y="1132790"/>
                      <a:pt x="0" y="1020109"/>
                    </a:cubicBezTo>
                    <a:close/>
                    <a:moveTo>
                      <a:pt x="1205855" y="160688"/>
                    </a:moveTo>
                    <a:cubicBezTo>
                      <a:pt x="1176182" y="160688"/>
                      <a:pt x="1152128" y="184742"/>
                      <a:pt x="1152128" y="214415"/>
                    </a:cubicBezTo>
                    <a:lnTo>
                      <a:pt x="1152128" y="429315"/>
                    </a:lnTo>
                    <a:cubicBezTo>
                      <a:pt x="1152128" y="458988"/>
                      <a:pt x="1176182" y="483042"/>
                      <a:pt x="1205855" y="483042"/>
                    </a:cubicBezTo>
                    <a:lnTo>
                      <a:pt x="1591412" y="483042"/>
                    </a:lnTo>
                    <a:cubicBezTo>
                      <a:pt x="1621085" y="483042"/>
                      <a:pt x="1645139" y="458988"/>
                      <a:pt x="1645139" y="429315"/>
                    </a:cubicBezTo>
                    <a:lnTo>
                      <a:pt x="1645139" y="214415"/>
                    </a:lnTo>
                    <a:cubicBezTo>
                      <a:pt x="1645139" y="184742"/>
                      <a:pt x="1621085" y="160688"/>
                      <a:pt x="1591412" y="160688"/>
                    </a:cubicBezTo>
                    <a:close/>
                    <a:moveTo>
                      <a:pt x="204027" y="0"/>
                    </a:moveTo>
                    <a:lnTo>
                      <a:pt x="1668181" y="0"/>
                    </a:lnTo>
                    <a:cubicBezTo>
                      <a:pt x="1780862" y="0"/>
                      <a:pt x="1872208" y="91346"/>
                      <a:pt x="1872208" y="204027"/>
                    </a:cubicBezTo>
                    <a:lnTo>
                      <a:pt x="1872208" y="720080"/>
                    </a:lnTo>
                    <a:lnTo>
                      <a:pt x="0" y="720080"/>
                    </a:lnTo>
                    <a:lnTo>
                      <a:pt x="0" y="204027"/>
                    </a:lnTo>
                    <a:cubicBezTo>
                      <a:pt x="0" y="91346"/>
                      <a:pt x="91346" y="0"/>
                      <a:pt x="204027" y="0"/>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grpSp>
      </p:grpSp>
      <p:grpSp>
        <p:nvGrpSpPr>
          <p:cNvPr id="148" name="Groupe 147"/>
          <p:cNvGrpSpPr/>
          <p:nvPr/>
        </p:nvGrpSpPr>
        <p:grpSpPr>
          <a:xfrm>
            <a:off x="211075" y="19517290"/>
            <a:ext cx="9653774" cy="3363189"/>
            <a:chOff x="211075" y="19031176"/>
            <a:chExt cx="9653774" cy="3363189"/>
          </a:xfrm>
        </p:grpSpPr>
        <p:grpSp>
          <p:nvGrpSpPr>
            <p:cNvPr id="1053" name="Groupe 1052"/>
            <p:cNvGrpSpPr/>
            <p:nvPr/>
          </p:nvGrpSpPr>
          <p:grpSpPr>
            <a:xfrm>
              <a:off x="215776" y="20018181"/>
              <a:ext cx="9433048" cy="734423"/>
              <a:chOff x="215776" y="19946173"/>
              <a:chExt cx="9433048" cy="734423"/>
            </a:xfrm>
          </p:grpSpPr>
          <p:cxnSp>
            <p:nvCxnSpPr>
              <p:cNvPr id="218" name="Connecteur droit 217"/>
              <p:cNvCxnSpPr/>
              <p:nvPr/>
            </p:nvCxnSpPr>
            <p:spPr>
              <a:xfrm flipV="1">
                <a:off x="215776" y="20296652"/>
                <a:ext cx="8713048" cy="33465"/>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38" name="ZoneTexte 237"/>
              <p:cNvSpPr txBox="1"/>
              <p:nvPr/>
            </p:nvSpPr>
            <p:spPr>
              <a:xfrm>
                <a:off x="225323" y="20010430"/>
                <a:ext cx="2070000" cy="605909"/>
              </a:xfrm>
              <a:prstGeom prst="ellipse">
                <a:avLst/>
              </a:prstGeom>
              <a:solidFill>
                <a:srgbClr val="D6DCE4"/>
              </a:solidFill>
              <a:ln>
                <a:solidFill>
                  <a:schemeClr val="accent6">
                    <a:lumMod val="75000"/>
                  </a:schemeClr>
                </a:solidFill>
              </a:ln>
            </p:spPr>
            <p:txBody>
              <a:bodyPr wrap="square" rtlCol="0">
                <a:spAutoFit/>
              </a:bodyPr>
              <a:lstStyle/>
              <a:p>
                <a:pPr algn="ctr"/>
                <a:r>
                  <a:rPr lang="fr-FR" sz="1100" b="1" dirty="0" err="1"/>
                  <a:t>Copenhagen</a:t>
                </a:r>
                <a:r>
                  <a:rPr lang="fr-FR" sz="1100" b="1" dirty="0"/>
                  <a:t> </a:t>
                </a:r>
                <a:r>
                  <a:rPr lang="fr-FR" sz="1100" b="1" dirty="0" smtClean="0"/>
                  <a:t>Wheel</a:t>
                </a:r>
                <a:endParaRPr lang="fr-FR" sz="1100" b="1" dirty="0"/>
              </a:p>
            </p:txBody>
          </p:sp>
          <p:sp>
            <p:nvSpPr>
              <p:cNvPr id="257" name="ZoneTexte 256"/>
              <p:cNvSpPr txBox="1"/>
              <p:nvPr/>
            </p:nvSpPr>
            <p:spPr>
              <a:xfrm>
                <a:off x="3028451" y="20113329"/>
                <a:ext cx="3240000" cy="400110"/>
              </a:xfrm>
              <a:prstGeom prst="rect">
                <a:avLst/>
              </a:prstGeom>
              <a:solidFill>
                <a:srgbClr val="D6DCE4"/>
              </a:solidFill>
              <a:ln>
                <a:solidFill>
                  <a:schemeClr val="accent6">
                    <a:lumMod val="75000"/>
                  </a:schemeClr>
                </a:solidFill>
              </a:ln>
            </p:spPr>
            <p:txBody>
              <a:bodyPr wrap="square" rtlCol="0">
                <a:spAutoFit/>
              </a:bodyPr>
              <a:lstStyle/>
              <a:p>
                <a:r>
                  <a:rPr lang="fr-FR" sz="1000" dirty="0" smtClean="0"/>
                  <a:t>Calcule </a:t>
                </a:r>
                <a:r>
                  <a:rPr lang="fr-FR" sz="1000" dirty="0"/>
                  <a:t>l’économie d’émissions </a:t>
                </a:r>
                <a:r>
                  <a:rPr lang="fr-FR" sz="1000" dirty="0" smtClean="0"/>
                  <a:t>de CO2</a:t>
                </a:r>
                <a:endParaRPr lang="fr-FR" sz="1000" dirty="0" smtClean="0"/>
              </a:p>
              <a:p>
                <a:r>
                  <a:rPr lang="fr-FR" sz="1000" dirty="0"/>
                  <a:t>E</a:t>
                </a:r>
                <a:r>
                  <a:rPr lang="fr-FR" sz="1000" dirty="0" smtClean="0"/>
                  <a:t>nrichissement de l’application par les utilisateurs</a:t>
                </a:r>
                <a:endParaRPr lang="fr-FR" sz="1000" dirty="0"/>
              </a:p>
            </p:txBody>
          </p:sp>
          <p:sp>
            <p:nvSpPr>
              <p:cNvPr id="261" name="Ellipse 260"/>
              <p:cNvSpPr/>
              <p:nvPr/>
            </p:nvSpPr>
            <p:spPr>
              <a:xfrm>
                <a:off x="8928824" y="19953384"/>
                <a:ext cx="720000" cy="720000"/>
              </a:xfrm>
              <a:prstGeom prst="ellipse">
                <a:avLst/>
              </a:prstGeom>
              <a:solidFill>
                <a:srgbClr val="D6DCE4"/>
              </a:solidFill>
              <a:ln w="1270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altLang="zh-CN" sz="1200" b="1" dirty="0" smtClean="0">
                    <a:solidFill>
                      <a:schemeClr val="accent6"/>
                    </a:solidFill>
                    <a:latin typeface="Arial" panose="020B0604020202020204" pitchFamily="34" charset="0"/>
                    <a:cs typeface="Arial" panose="020B0604020202020204" pitchFamily="34" charset="0"/>
                  </a:rPr>
                  <a:t>799$</a:t>
                </a:r>
                <a:endParaRPr lang="fr-FR" altLang="zh-CN" sz="1200" b="1" dirty="0">
                  <a:solidFill>
                    <a:schemeClr val="accent6"/>
                  </a:solidFill>
                  <a:latin typeface="Arial" panose="020B0604020202020204" pitchFamily="34" charset="0"/>
                  <a:cs typeface="Arial" panose="020B0604020202020204" pitchFamily="34" charset="0"/>
                </a:endParaRPr>
              </a:p>
            </p:txBody>
          </p:sp>
          <p:sp>
            <p:nvSpPr>
              <p:cNvPr id="274" name="ZoneTexte 273"/>
              <p:cNvSpPr txBox="1"/>
              <p:nvPr/>
            </p:nvSpPr>
            <p:spPr>
              <a:xfrm>
                <a:off x="6518637" y="19946173"/>
                <a:ext cx="2160000" cy="734423"/>
              </a:xfrm>
              <a:prstGeom prst="rect">
                <a:avLst/>
              </a:prstGeom>
              <a:solidFill>
                <a:srgbClr val="D6DCE4"/>
              </a:solidFill>
              <a:ln w="12700">
                <a:solidFill>
                  <a:schemeClr val="accent6">
                    <a:lumMod val="75000"/>
                  </a:schemeClr>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Compatibilité: 1 taille (roue)</a:t>
                </a:r>
              </a:p>
              <a:p>
                <a:pPr marL="171450" indent="-171450">
                  <a:buFont typeface="Arial" panose="020B0604020202020204" pitchFamily="34" charset="0"/>
                  <a:buChar char="•"/>
                </a:pPr>
                <a:r>
                  <a:rPr lang="fr-FR" sz="1000" dirty="0" smtClean="0"/>
                  <a:t>Autonomie: auto-rechargeable</a:t>
                </a:r>
              </a:p>
              <a:p>
                <a:pPr marL="171450" indent="-171450">
                  <a:buFont typeface="Arial" panose="020B0604020202020204" pitchFamily="34" charset="0"/>
                  <a:buChar char="•"/>
                </a:pPr>
                <a:r>
                  <a:rPr lang="fr-FR" sz="1000" dirty="0" smtClean="0"/>
                  <a:t>Connectivité: Bluetooth</a:t>
                </a:r>
              </a:p>
              <a:p>
                <a:pPr marL="171450" indent="-171450">
                  <a:buFont typeface="Arial" panose="020B0604020202020204" pitchFamily="34" charset="0"/>
                  <a:buChar char="•"/>
                </a:pPr>
                <a:r>
                  <a:rPr lang="fr-FR" sz="1000" dirty="0" smtClean="0"/>
                  <a:t>Poids: </a:t>
                </a:r>
                <a:r>
                  <a:rPr lang="fr-FR" sz="1000" dirty="0" smtClean="0"/>
                  <a:t>~6 </a:t>
                </a:r>
                <a:r>
                  <a:rPr lang="fr-FR" sz="1000" dirty="0" smtClean="0"/>
                  <a:t>kg</a:t>
                </a:r>
                <a:endParaRPr lang="fr-FR" sz="1000" dirty="0"/>
              </a:p>
            </p:txBody>
          </p:sp>
          <p:sp>
            <p:nvSpPr>
              <p:cNvPr id="295" name="Ellipse 294"/>
              <p:cNvSpPr/>
              <p:nvPr/>
            </p:nvSpPr>
            <p:spPr>
              <a:xfrm>
                <a:off x="2562265" y="20205662"/>
                <a:ext cx="216000" cy="215444"/>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5" name="Groupe 144"/>
            <p:cNvGrpSpPr/>
            <p:nvPr/>
          </p:nvGrpSpPr>
          <p:grpSpPr>
            <a:xfrm>
              <a:off x="211075" y="20839061"/>
              <a:ext cx="9437749" cy="734423"/>
              <a:chOff x="211075" y="20767054"/>
              <a:chExt cx="9437749" cy="734423"/>
            </a:xfrm>
          </p:grpSpPr>
          <p:cxnSp>
            <p:nvCxnSpPr>
              <p:cNvPr id="282" name="Connecteur droit 281"/>
              <p:cNvCxnSpPr/>
              <p:nvPr/>
            </p:nvCxnSpPr>
            <p:spPr>
              <a:xfrm flipV="1">
                <a:off x="211075" y="21121977"/>
                <a:ext cx="8717749" cy="24576"/>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10" name="ZoneTexte 409"/>
              <p:cNvSpPr txBox="1"/>
              <p:nvPr/>
            </p:nvSpPr>
            <p:spPr>
              <a:xfrm>
                <a:off x="224657" y="20831311"/>
                <a:ext cx="2070000" cy="605909"/>
              </a:xfrm>
              <a:prstGeom prst="ellipse">
                <a:avLst/>
              </a:prstGeom>
              <a:solidFill>
                <a:srgbClr val="D6DCE4"/>
              </a:solidFill>
              <a:ln>
                <a:solidFill>
                  <a:schemeClr val="accent6">
                    <a:lumMod val="75000"/>
                  </a:schemeClr>
                </a:solidFill>
              </a:ln>
            </p:spPr>
            <p:txBody>
              <a:bodyPr wrap="square" rtlCol="0">
                <a:spAutoFit/>
              </a:bodyPr>
              <a:lstStyle/>
              <a:p>
                <a:pPr algn="ctr"/>
                <a:r>
                  <a:rPr lang="fr-FR" sz="1100" b="1" dirty="0" err="1" smtClean="0"/>
                  <a:t>Flykly</a:t>
                </a:r>
                <a:r>
                  <a:rPr lang="fr-FR" sz="1100" b="1" dirty="0" smtClean="0"/>
                  <a:t> Smart Wheel</a:t>
                </a:r>
              </a:p>
              <a:p>
                <a:pPr algn="ctr"/>
                <a:r>
                  <a:rPr lang="fr-FR" sz="1100" dirty="0" smtClean="0"/>
                  <a:t>by </a:t>
                </a:r>
                <a:r>
                  <a:rPr lang="fr-FR" sz="1100" dirty="0" err="1" smtClean="0"/>
                  <a:t>Superpedestrian</a:t>
                </a:r>
                <a:endParaRPr lang="fr-FR" sz="1100" dirty="0"/>
              </a:p>
            </p:txBody>
          </p:sp>
          <p:sp>
            <p:nvSpPr>
              <p:cNvPr id="411" name="ZoneTexte 410"/>
              <p:cNvSpPr txBox="1"/>
              <p:nvPr/>
            </p:nvSpPr>
            <p:spPr>
              <a:xfrm>
                <a:off x="3028451" y="20857266"/>
                <a:ext cx="3240000" cy="553998"/>
              </a:xfrm>
              <a:prstGeom prst="rect">
                <a:avLst/>
              </a:prstGeom>
              <a:solidFill>
                <a:srgbClr val="D6DCE4"/>
              </a:solidFill>
              <a:ln>
                <a:solidFill>
                  <a:schemeClr val="accent6">
                    <a:lumMod val="75000"/>
                  </a:schemeClr>
                </a:solidFill>
              </a:ln>
            </p:spPr>
            <p:txBody>
              <a:bodyPr wrap="square" rtlCol="0">
                <a:spAutoFit/>
              </a:bodyPr>
              <a:lstStyle/>
              <a:p>
                <a:r>
                  <a:rPr lang="fr-FR" sz="1000" dirty="0" smtClean="0"/>
                  <a:t>Personnalisation en fonction de l’analyse des trajets</a:t>
                </a:r>
              </a:p>
              <a:p>
                <a:r>
                  <a:rPr lang="fr-FR" sz="1000" dirty="0"/>
                  <a:t>Commercialisation d’une </a:t>
                </a:r>
                <a:r>
                  <a:rPr lang="fr-FR" sz="1000" dirty="0" err="1"/>
                  <a:t>SmartLight</a:t>
                </a:r>
                <a:r>
                  <a:rPr lang="fr-FR" sz="1000" dirty="0"/>
                  <a:t> </a:t>
                </a:r>
                <a:r>
                  <a:rPr lang="fr-FR" sz="1000" dirty="0" smtClean="0"/>
                  <a:t>permettant également de charger son</a:t>
                </a:r>
                <a:r>
                  <a:rPr lang="fr-FR" sz="1000" dirty="0" smtClean="0"/>
                  <a:t> téléphone (59$)</a:t>
                </a:r>
                <a:endParaRPr lang="fr-FR" sz="1000" dirty="0"/>
              </a:p>
            </p:txBody>
          </p:sp>
          <p:sp>
            <p:nvSpPr>
              <p:cNvPr id="412" name="Ellipse 411"/>
              <p:cNvSpPr/>
              <p:nvPr/>
            </p:nvSpPr>
            <p:spPr>
              <a:xfrm>
                <a:off x="8928824" y="20774265"/>
                <a:ext cx="720000" cy="720000"/>
              </a:xfrm>
              <a:prstGeom prst="ellipse">
                <a:avLst/>
              </a:prstGeom>
              <a:solidFill>
                <a:srgbClr val="D6DCE4"/>
              </a:solidFill>
              <a:ln w="1270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accent6"/>
                    </a:solidFill>
                    <a:latin typeface="Arial" panose="020B0604020202020204" pitchFamily="34" charset="0"/>
                    <a:cs typeface="Arial" panose="020B0604020202020204" pitchFamily="34" charset="0"/>
                  </a:rPr>
                  <a:t>590$</a:t>
                </a:r>
              </a:p>
            </p:txBody>
          </p:sp>
          <p:sp>
            <p:nvSpPr>
              <p:cNvPr id="413" name="ZoneTexte 412"/>
              <p:cNvSpPr txBox="1"/>
              <p:nvPr/>
            </p:nvSpPr>
            <p:spPr>
              <a:xfrm>
                <a:off x="6518637" y="20767054"/>
                <a:ext cx="2160000" cy="734423"/>
              </a:xfrm>
              <a:prstGeom prst="rect">
                <a:avLst/>
              </a:prstGeom>
              <a:solidFill>
                <a:srgbClr val="D6DCE4"/>
              </a:solidFill>
              <a:ln w="12700">
                <a:solidFill>
                  <a:schemeClr val="accent6">
                    <a:lumMod val="75000"/>
                  </a:schemeClr>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a:t>Compatibilité: 3 tailles </a:t>
                </a:r>
                <a:r>
                  <a:rPr lang="fr-FR" sz="1000" dirty="0" smtClean="0"/>
                  <a:t>(roue)</a:t>
                </a:r>
                <a:endParaRPr lang="fr-FR" sz="1000" dirty="0"/>
              </a:p>
              <a:p>
                <a:pPr marL="171450" indent="-171450">
                  <a:buFont typeface="Arial" panose="020B0604020202020204" pitchFamily="34" charset="0"/>
                  <a:buChar char="•"/>
                </a:pPr>
                <a:r>
                  <a:rPr lang="fr-FR" sz="1000" dirty="0" smtClean="0"/>
                  <a:t>Autonomie</a:t>
                </a:r>
                <a:r>
                  <a:rPr lang="fr-FR" sz="1000" dirty="0"/>
                  <a:t>: 1 </a:t>
                </a:r>
                <a:r>
                  <a:rPr lang="fr-FR" sz="1000" dirty="0" smtClean="0"/>
                  <a:t>semaine, 50 km</a:t>
                </a:r>
                <a:endParaRPr lang="fr-FR" sz="1000" dirty="0"/>
              </a:p>
              <a:p>
                <a:pPr marL="171450" indent="-171450">
                  <a:buFont typeface="Arial" panose="020B0604020202020204" pitchFamily="34" charset="0"/>
                  <a:buChar char="•"/>
                </a:pPr>
                <a:r>
                  <a:rPr lang="fr-FR" sz="1000" dirty="0"/>
                  <a:t>Connectivité: Bluetooth</a:t>
                </a:r>
              </a:p>
              <a:p>
                <a:pPr marL="171450" indent="-171450">
                  <a:buFont typeface="Arial" panose="020B0604020202020204" pitchFamily="34" charset="0"/>
                  <a:buChar char="•"/>
                </a:pPr>
                <a:r>
                  <a:rPr lang="fr-FR" sz="1000" dirty="0" smtClean="0"/>
                  <a:t>Poids</a:t>
                </a:r>
                <a:r>
                  <a:rPr lang="fr-FR" sz="1000" dirty="0"/>
                  <a:t>: </a:t>
                </a:r>
                <a:r>
                  <a:rPr lang="fr-FR" sz="1000" dirty="0"/>
                  <a:t>~</a:t>
                </a:r>
                <a:r>
                  <a:rPr lang="fr-FR" sz="1000" dirty="0" smtClean="0"/>
                  <a:t>3kg</a:t>
                </a:r>
                <a:endParaRPr lang="fr-FR" sz="1000" dirty="0" smtClean="0"/>
              </a:p>
            </p:txBody>
          </p:sp>
          <p:sp>
            <p:nvSpPr>
              <p:cNvPr id="416" name="Ellipse 415"/>
              <p:cNvSpPr/>
              <p:nvPr/>
            </p:nvSpPr>
            <p:spPr>
              <a:xfrm>
                <a:off x="2562265" y="21026543"/>
                <a:ext cx="216000" cy="215444"/>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55" name="Groupe 1054"/>
            <p:cNvGrpSpPr/>
            <p:nvPr/>
          </p:nvGrpSpPr>
          <p:grpSpPr>
            <a:xfrm>
              <a:off x="215776" y="21659942"/>
              <a:ext cx="9433048" cy="734423"/>
              <a:chOff x="215776" y="21778955"/>
              <a:chExt cx="9433048" cy="734423"/>
            </a:xfrm>
          </p:grpSpPr>
          <p:cxnSp>
            <p:nvCxnSpPr>
              <p:cNvPr id="402" name="Connecteur droit 401"/>
              <p:cNvCxnSpPr/>
              <p:nvPr/>
            </p:nvCxnSpPr>
            <p:spPr>
              <a:xfrm>
                <a:off x="215776" y="22133017"/>
                <a:ext cx="8713048" cy="2629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03" name="ZoneTexte 402"/>
              <p:cNvSpPr txBox="1"/>
              <p:nvPr/>
            </p:nvSpPr>
            <p:spPr>
              <a:xfrm>
                <a:off x="224657" y="21918950"/>
                <a:ext cx="2070000" cy="454432"/>
              </a:xfrm>
              <a:prstGeom prst="ellipse">
                <a:avLst/>
              </a:prstGeom>
              <a:solidFill>
                <a:srgbClr val="D6DCE4"/>
              </a:solidFill>
              <a:ln>
                <a:solidFill>
                  <a:schemeClr val="accent6">
                    <a:lumMod val="75000"/>
                  </a:schemeClr>
                </a:solidFill>
              </a:ln>
            </p:spPr>
            <p:txBody>
              <a:bodyPr wrap="square" rtlCol="0">
                <a:spAutoFit/>
              </a:bodyPr>
              <a:lstStyle/>
              <a:p>
                <a:pPr algn="ctr"/>
                <a:endParaRPr lang="fr-FR" sz="200" b="1" dirty="0" smtClean="0"/>
              </a:p>
              <a:p>
                <a:pPr algn="ctr"/>
                <a:r>
                  <a:rPr lang="fr-FR" sz="1100" b="1" dirty="0" err="1" smtClean="0"/>
                  <a:t>Rool’in</a:t>
                </a:r>
                <a:endParaRPr lang="fr-FR" sz="1100" b="1" dirty="0" smtClean="0"/>
              </a:p>
              <a:p>
                <a:pPr algn="ctr"/>
                <a:endParaRPr lang="fr-FR" sz="200" b="1" dirty="0"/>
              </a:p>
            </p:txBody>
          </p:sp>
          <p:sp>
            <p:nvSpPr>
              <p:cNvPr id="404" name="ZoneTexte 403"/>
              <p:cNvSpPr txBox="1"/>
              <p:nvPr/>
            </p:nvSpPr>
            <p:spPr>
              <a:xfrm>
                <a:off x="3028451" y="21946111"/>
                <a:ext cx="3240000" cy="400110"/>
              </a:xfrm>
              <a:prstGeom prst="rect">
                <a:avLst/>
              </a:prstGeom>
              <a:solidFill>
                <a:srgbClr val="D6DCE4"/>
              </a:solidFill>
              <a:ln>
                <a:solidFill>
                  <a:schemeClr val="accent6">
                    <a:lumMod val="75000"/>
                  </a:schemeClr>
                </a:solidFill>
              </a:ln>
            </p:spPr>
            <p:txBody>
              <a:bodyPr wrap="square" rtlCol="0">
                <a:spAutoFit/>
              </a:bodyPr>
              <a:lstStyle/>
              <a:p>
                <a:r>
                  <a:rPr lang="fr-FR" sz="1000" dirty="0"/>
                  <a:t>Deux </a:t>
                </a:r>
                <a:r>
                  <a:rPr lang="fr-FR" sz="1000" dirty="0" smtClean="0"/>
                  <a:t>versions disponibles (une V2 </a:t>
                </a:r>
                <a:r>
                  <a:rPr lang="fr-FR" sz="1000" dirty="0"/>
                  <a:t>plus </a:t>
                </a:r>
                <a:r>
                  <a:rPr lang="fr-FR" sz="1000" dirty="0" smtClean="0"/>
                  <a:t>puissante</a:t>
                </a:r>
                <a:r>
                  <a:rPr lang="fr-FR" sz="1000" dirty="0"/>
                  <a:t>, plus réactive et plus silencieuse)</a:t>
                </a:r>
              </a:p>
            </p:txBody>
          </p:sp>
          <p:sp>
            <p:nvSpPr>
              <p:cNvPr id="405" name="Ellipse 404"/>
              <p:cNvSpPr/>
              <p:nvPr/>
            </p:nvSpPr>
            <p:spPr>
              <a:xfrm>
                <a:off x="8928824" y="21786166"/>
                <a:ext cx="720000" cy="720000"/>
              </a:xfrm>
              <a:prstGeom prst="ellipse">
                <a:avLst/>
              </a:prstGeom>
              <a:solidFill>
                <a:srgbClr val="D6DCE4"/>
              </a:solidFill>
              <a:ln w="12700">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accent6"/>
                    </a:solidFill>
                    <a:latin typeface="Arial" panose="020B0604020202020204" pitchFamily="34" charset="0"/>
                    <a:cs typeface="Arial" panose="020B0604020202020204" pitchFamily="34" charset="0"/>
                  </a:rPr>
                  <a:t>499 à</a:t>
                </a:r>
                <a:r>
                  <a:rPr lang="fr-FR" sz="1200" b="1" dirty="0" smtClean="0">
                    <a:solidFill>
                      <a:schemeClr val="accent6"/>
                    </a:solidFill>
                    <a:latin typeface="Arial" panose="020B0604020202020204" pitchFamily="34" charset="0"/>
                    <a:cs typeface="Arial" panose="020B0604020202020204" pitchFamily="34" charset="0"/>
                  </a:rPr>
                  <a:t> 649€</a:t>
                </a:r>
                <a:endParaRPr lang="fr-FR" sz="1200" b="1" dirty="0">
                  <a:solidFill>
                    <a:schemeClr val="accent6"/>
                  </a:solidFill>
                  <a:latin typeface="Arial" panose="020B0604020202020204" pitchFamily="34" charset="0"/>
                  <a:cs typeface="Arial" panose="020B0604020202020204" pitchFamily="34" charset="0"/>
                </a:endParaRPr>
              </a:p>
            </p:txBody>
          </p:sp>
          <p:sp>
            <p:nvSpPr>
              <p:cNvPr id="406" name="ZoneTexte 405"/>
              <p:cNvSpPr txBox="1"/>
              <p:nvPr/>
            </p:nvSpPr>
            <p:spPr>
              <a:xfrm>
                <a:off x="6518637" y="21778955"/>
                <a:ext cx="2160000" cy="734423"/>
              </a:xfrm>
              <a:prstGeom prst="rect">
                <a:avLst/>
              </a:prstGeom>
              <a:solidFill>
                <a:srgbClr val="D6DCE4"/>
              </a:solidFill>
              <a:ln w="12700">
                <a:solidFill>
                  <a:schemeClr val="accent6">
                    <a:lumMod val="75000"/>
                  </a:schemeClr>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Compatibilité: 3 tailles (roue)</a:t>
                </a:r>
                <a:endParaRPr lang="fr-FR" sz="1000" dirty="0"/>
              </a:p>
              <a:p>
                <a:pPr marL="171450" indent="-171450">
                  <a:buFont typeface="Arial" panose="020B0604020202020204" pitchFamily="34" charset="0"/>
                  <a:buChar char="•"/>
                </a:pPr>
                <a:r>
                  <a:rPr lang="fr-FR" sz="1000" dirty="0" smtClean="0"/>
                  <a:t>Autonomie: 35 à 70</a:t>
                </a:r>
                <a:r>
                  <a:rPr lang="fr-FR" sz="1000" dirty="0"/>
                  <a:t> </a:t>
                </a:r>
                <a:r>
                  <a:rPr lang="fr-FR" sz="1000" dirty="0" smtClean="0"/>
                  <a:t>km</a:t>
                </a:r>
              </a:p>
              <a:p>
                <a:pPr marL="171450" indent="-171450">
                  <a:buFont typeface="Arial" panose="020B0604020202020204" pitchFamily="34" charset="0"/>
                  <a:buChar char="•"/>
                </a:pPr>
                <a:r>
                  <a:rPr lang="fr-FR" sz="1000" dirty="0"/>
                  <a:t>Connectivité</a:t>
                </a:r>
                <a:r>
                  <a:rPr lang="fr-FR" sz="1000" dirty="0" smtClean="0"/>
                  <a:t>: </a:t>
                </a:r>
                <a:r>
                  <a:rPr lang="fr-FR" sz="1000" dirty="0" smtClean="0"/>
                  <a:t>Bluetooth</a:t>
                </a:r>
                <a:endParaRPr lang="fr-FR" sz="1000" dirty="0" smtClean="0"/>
              </a:p>
              <a:p>
                <a:pPr marL="171450" indent="-171450">
                  <a:buFont typeface="Arial" panose="020B0604020202020204" pitchFamily="34" charset="0"/>
                  <a:buChar char="•"/>
                </a:pPr>
                <a:r>
                  <a:rPr lang="fr-FR" sz="1000" dirty="0" smtClean="0"/>
                  <a:t>Poids: </a:t>
                </a:r>
                <a:r>
                  <a:rPr lang="fr-FR" sz="1000" dirty="0" smtClean="0"/>
                  <a:t>~4 à 6kg</a:t>
                </a:r>
                <a:endParaRPr lang="fr-FR" sz="1000" dirty="0" smtClean="0"/>
              </a:p>
            </p:txBody>
          </p:sp>
          <p:sp>
            <p:nvSpPr>
              <p:cNvPr id="414" name="Ellipse 413"/>
              <p:cNvSpPr/>
              <p:nvPr/>
            </p:nvSpPr>
            <p:spPr>
              <a:xfrm>
                <a:off x="2562265" y="22038444"/>
                <a:ext cx="216000" cy="215444"/>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3" name="Groupe 142"/>
            <p:cNvGrpSpPr/>
            <p:nvPr/>
          </p:nvGrpSpPr>
          <p:grpSpPr>
            <a:xfrm>
              <a:off x="215776" y="19031176"/>
              <a:ext cx="9649073" cy="288032"/>
              <a:chOff x="215776" y="19031176"/>
              <a:chExt cx="9649073" cy="288032"/>
            </a:xfrm>
          </p:grpSpPr>
          <p:cxnSp>
            <p:nvCxnSpPr>
              <p:cNvPr id="167" name="Connecteur droit 166"/>
              <p:cNvCxnSpPr/>
              <p:nvPr/>
            </p:nvCxnSpPr>
            <p:spPr>
              <a:xfrm flipV="1">
                <a:off x="215776" y="19175192"/>
                <a:ext cx="9649073" cy="2"/>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68" name="Organigramme : Terminateur 167"/>
              <p:cNvSpPr/>
              <p:nvPr/>
            </p:nvSpPr>
            <p:spPr>
              <a:xfrm>
                <a:off x="3654312" y="19031176"/>
                <a:ext cx="2772000" cy="288032"/>
              </a:xfrm>
              <a:prstGeom prst="flowChartTermina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defTabSz="666750">
                  <a:spcAft>
                    <a:spcPct val="20000"/>
                  </a:spcAft>
                </a:pPr>
                <a:r>
                  <a:rPr lang="fr-FR" sz="1200" b="1" cap="all" dirty="0" smtClean="0">
                    <a:solidFill>
                      <a:schemeClr val="bg1"/>
                    </a:solidFill>
                    <a:latin typeface="Arial" panose="020B0604020202020204" pitchFamily="34" charset="0"/>
                    <a:cs typeface="Arial" panose="020B0604020202020204" pitchFamily="34" charset="0"/>
                  </a:rPr>
                  <a:t>LA ROUE Connectée</a:t>
                </a:r>
                <a:endParaRPr lang="fr-FR" sz="1200" b="1" cap="all" dirty="0">
                  <a:solidFill>
                    <a:schemeClr val="bg1"/>
                  </a:solidFill>
                  <a:latin typeface="Arial" panose="020B0604020202020204" pitchFamily="34" charset="0"/>
                  <a:cs typeface="Arial" panose="020B0604020202020204" pitchFamily="34" charset="0"/>
                </a:endParaRPr>
              </a:p>
            </p:txBody>
          </p:sp>
        </p:grpSp>
        <p:grpSp>
          <p:nvGrpSpPr>
            <p:cNvPr id="139" name="Groupe 138"/>
            <p:cNvGrpSpPr/>
            <p:nvPr/>
          </p:nvGrpSpPr>
          <p:grpSpPr>
            <a:xfrm>
              <a:off x="1075683" y="19463144"/>
              <a:ext cx="8437237" cy="410941"/>
              <a:chOff x="1075683" y="19391216"/>
              <a:chExt cx="8437237" cy="410941"/>
            </a:xfrm>
          </p:grpSpPr>
          <p:sp>
            <p:nvSpPr>
              <p:cNvPr id="236" name="Rectangle 16"/>
              <p:cNvSpPr/>
              <p:nvPr/>
            </p:nvSpPr>
            <p:spPr>
              <a:xfrm>
                <a:off x="4443972" y="19391216"/>
                <a:ext cx="408959" cy="410941"/>
              </a:xfrm>
              <a:custGeom>
                <a:avLst/>
                <a:gdLst/>
                <a:ahLst/>
                <a:cxnLst/>
                <a:rect l="l" t="t" r="r" b="b"/>
                <a:pathLst>
                  <a:path w="693361" h="746423">
                    <a:moveTo>
                      <a:pt x="118683" y="631311"/>
                    </a:moveTo>
                    <a:cubicBezTo>
                      <a:pt x="106058" y="631311"/>
                      <a:pt x="95823" y="641546"/>
                      <a:pt x="95823" y="654171"/>
                    </a:cubicBezTo>
                    <a:cubicBezTo>
                      <a:pt x="95823" y="666796"/>
                      <a:pt x="106058" y="677031"/>
                      <a:pt x="118683" y="677031"/>
                    </a:cubicBezTo>
                    <a:cubicBezTo>
                      <a:pt x="131308" y="677031"/>
                      <a:pt x="141543" y="666796"/>
                      <a:pt x="141543" y="654171"/>
                    </a:cubicBezTo>
                    <a:cubicBezTo>
                      <a:pt x="141543" y="641546"/>
                      <a:pt x="131308" y="631311"/>
                      <a:pt x="118683" y="631311"/>
                    </a:cubicBezTo>
                    <a:close/>
                    <a:moveTo>
                      <a:pt x="0" y="404028"/>
                    </a:moveTo>
                    <a:lnTo>
                      <a:pt x="158418" y="404028"/>
                    </a:lnTo>
                    <a:lnTo>
                      <a:pt x="158418" y="692060"/>
                    </a:lnTo>
                    <a:lnTo>
                      <a:pt x="29260" y="692060"/>
                    </a:lnTo>
                    <a:lnTo>
                      <a:pt x="22669" y="617748"/>
                    </a:lnTo>
                    <a:cubicBezTo>
                      <a:pt x="17273" y="582309"/>
                      <a:pt x="9664" y="549128"/>
                      <a:pt x="0" y="520050"/>
                    </a:cubicBezTo>
                    <a:close/>
                    <a:moveTo>
                      <a:pt x="427381" y="406"/>
                    </a:moveTo>
                    <a:cubicBezTo>
                      <a:pt x="441577" y="-3769"/>
                      <a:pt x="481661" y="25040"/>
                      <a:pt x="492517" y="50510"/>
                    </a:cubicBezTo>
                    <a:cubicBezTo>
                      <a:pt x="503373" y="75979"/>
                      <a:pt x="501285" y="116063"/>
                      <a:pt x="492517" y="153223"/>
                    </a:cubicBezTo>
                    <a:cubicBezTo>
                      <a:pt x="483749" y="190383"/>
                      <a:pt x="445753" y="245916"/>
                      <a:pt x="439907" y="273473"/>
                    </a:cubicBezTo>
                    <a:cubicBezTo>
                      <a:pt x="434061" y="301030"/>
                      <a:pt x="422371" y="312304"/>
                      <a:pt x="457444" y="318567"/>
                    </a:cubicBezTo>
                    <a:cubicBezTo>
                      <a:pt x="492517" y="324830"/>
                      <a:pt x="611097" y="303953"/>
                      <a:pt x="650345" y="311051"/>
                    </a:cubicBezTo>
                    <a:cubicBezTo>
                      <a:pt x="689593" y="318149"/>
                      <a:pt x="689175" y="341532"/>
                      <a:pt x="692933" y="361156"/>
                    </a:cubicBezTo>
                    <a:cubicBezTo>
                      <a:pt x="696691" y="380780"/>
                      <a:pt x="674561" y="409590"/>
                      <a:pt x="672891" y="428796"/>
                    </a:cubicBezTo>
                    <a:cubicBezTo>
                      <a:pt x="671221" y="448002"/>
                      <a:pt x="684582" y="460111"/>
                      <a:pt x="682912" y="476395"/>
                    </a:cubicBezTo>
                    <a:cubicBezTo>
                      <a:pt x="681242" y="492679"/>
                      <a:pt x="664959" y="510633"/>
                      <a:pt x="662871" y="526499"/>
                    </a:cubicBezTo>
                    <a:cubicBezTo>
                      <a:pt x="660783" y="542365"/>
                      <a:pt x="676649" y="554056"/>
                      <a:pt x="670386" y="571593"/>
                    </a:cubicBezTo>
                    <a:cubicBezTo>
                      <a:pt x="664123" y="589129"/>
                      <a:pt x="639071" y="604996"/>
                      <a:pt x="625292" y="631718"/>
                    </a:cubicBezTo>
                    <a:cubicBezTo>
                      <a:pt x="611513" y="658440"/>
                      <a:pt x="623622" y="713555"/>
                      <a:pt x="587714" y="731926"/>
                    </a:cubicBezTo>
                    <a:cubicBezTo>
                      <a:pt x="551806" y="750298"/>
                      <a:pt x="459949" y="748210"/>
                      <a:pt x="409845" y="741947"/>
                    </a:cubicBezTo>
                    <a:cubicBezTo>
                      <a:pt x="359741" y="735684"/>
                      <a:pt x="324251" y="703534"/>
                      <a:pt x="287090" y="694348"/>
                    </a:cubicBezTo>
                    <a:cubicBezTo>
                      <a:pt x="253812" y="686122"/>
                      <a:pt x="213168" y="721759"/>
                      <a:pt x="193359" y="697548"/>
                    </a:cubicBezTo>
                    <a:lnTo>
                      <a:pt x="193359" y="404463"/>
                    </a:lnTo>
                    <a:cubicBezTo>
                      <a:pt x="198995" y="392631"/>
                      <a:pt x="208486" y="400887"/>
                      <a:pt x="219449" y="383702"/>
                    </a:cubicBezTo>
                    <a:cubicBezTo>
                      <a:pt x="234898" y="359485"/>
                      <a:pt x="264543" y="312721"/>
                      <a:pt x="279574" y="285999"/>
                    </a:cubicBezTo>
                    <a:cubicBezTo>
                      <a:pt x="294605" y="259277"/>
                      <a:pt x="294188" y="243828"/>
                      <a:pt x="309637" y="223369"/>
                    </a:cubicBezTo>
                    <a:cubicBezTo>
                      <a:pt x="325086" y="202910"/>
                      <a:pt x="355983" y="187878"/>
                      <a:pt x="372267" y="163244"/>
                    </a:cubicBezTo>
                    <a:cubicBezTo>
                      <a:pt x="388551" y="138609"/>
                      <a:pt x="398154" y="102702"/>
                      <a:pt x="407340" y="75562"/>
                    </a:cubicBezTo>
                    <a:cubicBezTo>
                      <a:pt x="416526" y="48422"/>
                      <a:pt x="413185" y="4581"/>
                      <a:pt x="427381" y="406"/>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45" name="Forme libre 244"/>
              <p:cNvSpPr/>
              <p:nvPr/>
            </p:nvSpPr>
            <p:spPr>
              <a:xfrm>
                <a:off x="1075683" y="19391216"/>
                <a:ext cx="402792" cy="410941"/>
              </a:xfrm>
              <a:custGeom>
                <a:avLst/>
                <a:gdLst/>
                <a:ahLst/>
                <a:cxnLst/>
                <a:rect l="l" t="t" r="r" b="b"/>
                <a:pathLst>
                  <a:path w="1486601" h="1469771">
                    <a:moveTo>
                      <a:pt x="945813" y="385285"/>
                    </a:moveTo>
                    <a:lnTo>
                      <a:pt x="648493" y="797606"/>
                    </a:lnTo>
                    <a:lnTo>
                      <a:pt x="480199" y="620897"/>
                    </a:lnTo>
                    <a:lnTo>
                      <a:pt x="368002" y="735898"/>
                    </a:lnTo>
                    <a:lnTo>
                      <a:pt x="676542" y="1044438"/>
                    </a:lnTo>
                    <a:lnTo>
                      <a:pt x="1074839" y="483456"/>
                    </a:lnTo>
                    <a:close/>
                    <a:moveTo>
                      <a:pt x="566592" y="0"/>
                    </a:moveTo>
                    <a:lnTo>
                      <a:pt x="737691" y="75732"/>
                    </a:lnTo>
                    <a:lnTo>
                      <a:pt x="911595" y="0"/>
                    </a:lnTo>
                    <a:lnTo>
                      <a:pt x="1040621" y="151465"/>
                    </a:lnTo>
                    <a:lnTo>
                      <a:pt x="1234160" y="162684"/>
                    </a:lnTo>
                    <a:lnTo>
                      <a:pt x="1281843" y="367443"/>
                    </a:lnTo>
                    <a:lnTo>
                      <a:pt x="1447333" y="465614"/>
                    </a:lnTo>
                    <a:lnTo>
                      <a:pt x="1382820" y="642324"/>
                    </a:lnTo>
                    <a:lnTo>
                      <a:pt x="1486601" y="810618"/>
                    </a:lnTo>
                    <a:lnTo>
                      <a:pt x="1351966" y="950863"/>
                    </a:lnTo>
                    <a:lnTo>
                      <a:pt x="1360380" y="1147207"/>
                    </a:lnTo>
                    <a:lnTo>
                      <a:pt x="1175257" y="1206110"/>
                    </a:lnTo>
                    <a:lnTo>
                      <a:pt x="1088304" y="1394039"/>
                    </a:lnTo>
                    <a:lnTo>
                      <a:pt x="897571" y="1340746"/>
                    </a:lnTo>
                    <a:lnTo>
                      <a:pt x="734886" y="1469771"/>
                    </a:lnTo>
                    <a:lnTo>
                      <a:pt x="577811" y="1349160"/>
                    </a:lnTo>
                    <a:lnTo>
                      <a:pt x="392687" y="1382819"/>
                    </a:lnTo>
                    <a:lnTo>
                      <a:pt x="311345" y="1203305"/>
                    </a:lnTo>
                    <a:lnTo>
                      <a:pt x="126221" y="1138792"/>
                    </a:lnTo>
                    <a:lnTo>
                      <a:pt x="126221" y="948059"/>
                    </a:lnTo>
                    <a:lnTo>
                      <a:pt x="0" y="810618"/>
                    </a:lnTo>
                    <a:lnTo>
                      <a:pt x="92562" y="636714"/>
                    </a:lnTo>
                    <a:lnTo>
                      <a:pt x="39269" y="454395"/>
                    </a:lnTo>
                    <a:lnTo>
                      <a:pt x="210368" y="350613"/>
                    </a:lnTo>
                    <a:lnTo>
                      <a:pt x="241222" y="162684"/>
                    </a:lnTo>
                    <a:lnTo>
                      <a:pt x="437566" y="154270"/>
                    </a:ln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47" name="Ellipse 113"/>
              <p:cNvSpPr/>
              <p:nvPr/>
            </p:nvSpPr>
            <p:spPr>
              <a:xfrm>
                <a:off x="7374785" y="19392633"/>
                <a:ext cx="447705" cy="408106"/>
              </a:xfrm>
              <a:custGeom>
                <a:avLst/>
                <a:gdLst/>
                <a:ahLst/>
                <a:cxnLst/>
                <a:rect l="l" t="t" r="r" b="b"/>
                <a:pathLst>
                  <a:path w="2303761" h="2368900">
                    <a:moveTo>
                      <a:pt x="213619" y="2009574"/>
                    </a:moveTo>
                    <a:cubicBezTo>
                      <a:pt x="141512" y="2009574"/>
                      <a:pt x="83058" y="2068028"/>
                      <a:pt x="83058" y="2140135"/>
                    </a:cubicBezTo>
                    <a:cubicBezTo>
                      <a:pt x="83058" y="2212242"/>
                      <a:pt x="141512" y="2270696"/>
                      <a:pt x="213619" y="2270696"/>
                    </a:cubicBezTo>
                    <a:cubicBezTo>
                      <a:pt x="285726" y="2270696"/>
                      <a:pt x="344180" y="2212242"/>
                      <a:pt x="344180" y="2140135"/>
                    </a:cubicBezTo>
                    <a:cubicBezTo>
                      <a:pt x="344180" y="2068028"/>
                      <a:pt x="285726" y="2009574"/>
                      <a:pt x="213619" y="2009574"/>
                    </a:cubicBezTo>
                    <a:close/>
                    <a:moveTo>
                      <a:pt x="1775958" y="0"/>
                    </a:moveTo>
                    <a:cubicBezTo>
                      <a:pt x="1811300" y="0"/>
                      <a:pt x="1845771" y="3730"/>
                      <a:pt x="1878918" y="11194"/>
                    </a:cubicBezTo>
                    <a:lnTo>
                      <a:pt x="1654526" y="380505"/>
                    </a:lnTo>
                    <a:lnTo>
                      <a:pt x="1854551" y="590055"/>
                    </a:lnTo>
                    <a:lnTo>
                      <a:pt x="2215018" y="274646"/>
                    </a:lnTo>
                    <a:cubicBezTo>
                      <a:pt x="2249273" y="339423"/>
                      <a:pt x="2267538" y="413369"/>
                      <a:pt x="2267538" y="491580"/>
                    </a:cubicBezTo>
                    <a:cubicBezTo>
                      <a:pt x="2267538" y="763072"/>
                      <a:pt x="2047450" y="983160"/>
                      <a:pt x="1775958" y="983160"/>
                    </a:cubicBezTo>
                    <a:cubicBezTo>
                      <a:pt x="1699101" y="983160"/>
                      <a:pt x="1626363" y="965522"/>
                      <a:pt x="1562359" y="932450"/>
                    </a:cubicBezTo>
                    <a:lnTo>
                      <a:pt x="1344469" y="1184002"/>
                    </a:lnTo>
                    <a:cubicBezTo>
                      <a:pt x="1371656" y="1163558"/>
                      <a:pt x="1391103" y="1153753"/>
                      <a:pt x="1396043" y="1158873"/>
                    </a:cubicBezTo>
                    <a:lnTo>
                      <a:pt x="1393708" y="1170082"/>
                    </a:lnTo>
                    <a:lnTo>
                      <a:pt x="1405342" y="1158972"/>
                    </a:lnTo>
                    <a:lnTo>
                      <a:pt x="2300490" y="2096362"/>
                    </a:lnTo>
                    <a:lnTo>
                      <a:pt x="2288636" y="2107681"/>
                    </a:lnTo>
                    <a:lnTo>
                      <a:pt x="2302555" y="2105298"/>
                    </a:lnTo>
                    <a:cubicBezTo>
                      <a:pt x="2312514" y="2115620"/>
                      <a:pt x="2259737" y="2182697"/>
                      <a:pt x="2184674" y="2255118"/>
                    </a:cubicBezTo>
                    <a:cubicBezTo>
                      <a:pt x="2109611" y="2327539"/>
                      <a:pt x="2040689" y="2377880"/>
                      <a:pt x="2030730" y="2367559"/>
                    </a:cubicBezTo>
                    <a:lnTo>
                      <a:pt x="2034265" y="2350590"/>
                    </a:lnTo>
                    <a:lnTo>
                      <a:pt x="2023231" y="2361127"/>
                    </a:lnTo>
                    <a:lnTo>
                      <a:pt x="1132662" y="1428533"/>
                    </a:lnTo>
                    <a:lnTo>
                      <a:pt x="382553" y="2294527"/>
                    </a:lnTo>
                    <a:cubicBezTo>
                      <a:pt x="380689" y="2292767"/>
                      <a:pt x="383849" y="2291008"/>
                      <a:pt x="381985" y="2289248"/>
                    </a:cubicBezTo>
                    <a:cubicBezTo>
                      <a:pt x="341954" y="2325093"/>
                      <a:pt x="288428" y="2346472"/>
                      <a:pt x="229767" y="2346472"/>
                    </a:cubicBezTo>
                    <a:cubicBezTo>
                      <a:pt x="102870" y="2346472"/>
                      <a:pt x="0" y="2246423"/>
                      <a:pt x="0" y="2123006"/>
                    </a:cubicBezTo>
                    <a:cubicBezTo>
                      <a:pt x="0" y="2068341"/>
                      <a:pt x="20182" y="2018260"/>
                      <a:pt x="54478" y="1980103"/>
                    </a:cubicBezTo>
                    <a:lnTo>
                      <a:pt x="53405" y="1979090"/>
                    </a:lnTo>
                    <a:lnTo>
                      <a:pt x="64237" y="1968599"/>
                    </a:lnTo>
                    <a:cubicBezTo>
                      <a:pt x="66214" y="1966021"/>
                      <a:pt x="68527" y="1963773"/>
                      <a:pt x="71175" y="1961880"/>
                    </a:cubicBezTo>
                    <a:lnTo>
                      <a:pt x="986541" y="1075402"/>
                    </a:lnTo>
                    <a:lnTo>
                      <a:pt x="381198" y="441493"/>
                    </a:lnTo>
                    <a:lnTo>
                      <a:pt x="375223" y="446350"/>
                    </a:lnTo>
                    <a:lnTo>
                      <a:pt x="260337" y="360232"/>
                    </a:lnTo>
                    <a:lnTo>
                      <a:pt x="258387" y="361977"/>
                    </a:lnTo>
                    <a:lnTo>
                      <a:pt x="254441" y="355812"/>
                    </a:lnTo>
                    <a:lnTo>
                      <a:pt x="246226" y="349653"/>
                    </a:lnTo>
                    <a:lnTo>
                      <a:pt x="249037" y="347369"/>
                    </a:lnTo>
                    <a:lnTo>
                      <a:pt x="97246" y="110188"/>
                    </a:lnTo>
                    <a:lnTo>
                      <a:pt x="168469" y="46471"/>
                    </a:lnTo>
                    <a:lnTo>
                      <a:pt x="394314" y="229269"/>
                    </a:lnTo>
                    <a:lnTo>
                      <a:pt x="394532" y="229091"/>
                    </a:lnTo>
                    <a:lnTo>
                      <a:pt x="394798" y="229660"/>
                    </a:lnTo>
                    <a:lnTo>
                      <a:pt x="400832" y="234544"/>
                    </a:lnTo>
                    <a:lnTo>
                      <a:pt x="398189" y="236909"/>
                    </a:lnTo>
                    <a:lnTo>
                      <a:pt x="462848" y="375117"/>
                    </a:lnTo>
                    <a:lnTo>
                      <a:pt x="459782" y="377609"/>
                    </a:lnTo>
                    <a:lnTo>
                      <a:pt x="1059062" y="1005169"/>
                    </a:lnTo>
                    <a:lnTo>
                      <a:pt x="1346713" y="726595"/>
                    </a:lnTo>
                    <a:cubicBezTo>
                      <a:pt x="1306245" y="657624"/>
                      <a:pt x="1284378" y="577155"/>
                      <a:pt x="1284378" y="491580"/>
                    </a:cubicBezTo>
                    <a:cubicBezTo>
                      <a:pt x="1284378" y="220088"/>
                      <a:pt x="1504466" y="0"/>
                      <a:pt x="1775958" y="0"/>
                    </a:cubicBez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51" name="Rectangle à coins arrondis 27"/>
              <p:cNvSpPr/>
              <p:nvPr/>
            </p:nvSpPr>
            <p:spPr>
              <a:xfrm>
                <a:off x="9064728" y="19450162"/>
                <a:ext cx="448192" cy="293049"/>
              </a:xfrm>
              <a:custGeom>
                <a:avLst/>
                <a:gdLst/>
                <a:ahLst/>
                <a:cxnLst/>
                <a:rect l="l" t="t" r="r" b="b"/>
                <a:pathLst>
                  <a:path w="1872208" h="1224136">
                    <a:moveTo>
                      <a:pt x="0" y="936104"/>
                    </a:moveTo>
                    <a:lnTo>
                      <a:pt x="1872208" y="936104"/>
                    </a:lnTo>
                    <a:lnTo>
                      <a:pt x="1872208" y="1020109"/>
                    </a:lnTo>
                    <a:cubicBezTo>
                      <a:pt x="1872208" y="1132790"/>
                      <a:pt x="1780862" y="1224136"/>
                      <a:pt x="1668181" y="1224136"/>
                    </a:cubicBezTo>
                    <a:lnTo>
                      <a:pt x="204027" y="1224136"/>
                    </a:lnTo>
                    <a:cubicBezTo>
                      <a:pt x="91346" y="1224136"/>
                      <a:pt x="0" y="1132790"/>
                      <a:pt x="0" y="1020109"/>
                    </a:cubicBezTo>
                    <a:close/>
                    <a:moveTo>
                      <a:pt x="1205855" y="160688"/>
                    </a:moveTo>
                    <a:cubicBezTo>
                      <a:pt x="1176182" y="160688"/>
                      <a:pt x="1152128" y="184742"/>
                      <a:pt x="1152128" y="214415"/>
                    </a:cubicBezTo>
                    <a:lnTo>
                      <a:pt x="1152128" y="429315"/>
                    </a:lnTo>
                    <a:cubicBezTo>
                      <a:pt x="1152128" y="458988"/>
                      <a:pt x="1176182" y="483042"/>
                      <a:pt x="1205855" y="483042"/>
                    </a:cubicBezTo>
                    <a:lnTo>
                      <a:pt x="1591412" y="483042"/>
                    </a:lnTo>
                    <a:cubicBezTo>
                      <a:pt x="1621085" y="483042"/>
                      <a:pt x="1645139" y="458988"/>
                      <a:pt x="1645139" y="429315"/>
                    </a:cubicBezTo>
                    <a:lnTo>
                      <a:pt x="1645139" y="214415"/>
                    </a:lnTo>
                    <a:cubicBezTo>
                      <a:pt x="1645139" y="184742"/>
                      <a:pt x="1621085" y="160688"/>
                      <a:pt x="1591412" y="160688"/>
                    </a:cubicBezTo>
                    <a:close/>
                    <a:moveTo>
                      <a:pt x="204027" y="0"/>
                    </a:moveTo>
                    <a:lnTo>
                      <a:pt x="1668181" y="0"/>
                    </a:lnTo>
                    <a:cubicBezTo>
                      <a:pt x="1780862" y="0"/>
                      <a:pt x="1872208" y="91346"/>
                      <a:pt x="1872208" y="204027"/>
                    </a:cubicBezTo>
                    <a:lnTo>
                      <a:pt x="1872208" y="720080"/>
                    </a:lnTo>
                    <a:lnTo>
                      <a:pt x="0" y="720080"/>
                    </a:lnTo>
                    <a:lnTo>
                      <a:pt x="0" y="204027"/>
                    </a:lnTo>
                    <a:cubicBezTo>
                      <a:pt x="0" y="91346"/>
                      <a:pt x="91346" y="0"/>
                      <a:pt x="204027" y="0"/>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grpSp>
      </p:grpSp>
      <p:grpSp>
        <p:nvGrpSpPr>
          <p:cNvPr id="149" name="Groupe 148"/>
          <p:cNvGrpSpPr/>
          <p:nvPr/>
        </p:nvGrpSpPr>
        <p:grpSpPr>
          <a:xfrm>
            <a:off x="215776" y="23279728"/>
            <a:ext cx="9649073" cy="4227205"/>
            <a:chOff x="215776" y="22847600"/>
            <a:chExt cx="9649073" cy="4227205"/>
          </a:xfrm>
        </p:grpSpPr>
        <p:grpSp>
          <p:nvGrpSpPr>
            <p:cNvPr id="130" name="Groupe 129"/>
            <p:cNvGrpSpPr/>
            <p:nvPr/>
          </p:nvGrpSpPr>
          <p:grpSpPr>
            <a:xfrm>
              <a:off x="215900" y="24675896"/>
              <a:ext cx="9432924" cy="720000"/>
              <a:chOff x="215900" y="24772984"/>
              <a:chExt cx="9432924" cy="720000"/>
            </a:xfrm>
          </p:grpSpPr>
          <p:cxnSp>
            <p:nvCxnSpPr>
              <p:cNvPr id="283" name="Connecteur droit 282"/>
              <p:cNvCxnSpPr/>
              <p:nvPr/>
            </p:nvCxnSpPr>
            <p:spPr>
              <a:xfrm>
                <a:off x="215900" y="25130994"/>
                <a:ext cx="8896782" cy="398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241" name="ZoneTexte 240"/>
              <p:cNvSpPr txBox="1"/>
              <p:nvPr/>
            </p:nvSpPr>
            <p:spPr>
              <a:xfrm>
                <a:off x="227616" y="24830030"/>
                <a:ext cx="2070000" cy="605909"/>
              </a:xfrm>
              <a:prstGeom prst="ellipse">
                <a:avLst/>
              </a:prstGeom>
              <a:solidFill>
                <a:srgbClr val="D6DCE4"/>
              </a:solidFill>
              <a:ln>
                <a:solidFill>
                  <a:schemeClr val="accent5"/>
                </a:solidFill>
              </a:ln>
            </p:spPr>
            <p:txBody>
              <a:bodyPr wrap="square" rtlCol="0">
                <a:spAutoFit/>
              </a:bodyPr>
              <a:lstStyle/>
              <a:p>
                <a:pPr algn="ctr"/>
                <a:r>
                  <a:rPr lang="fr-FR" sz="1100" b="1" dirty="0" err="1" smtClean="0"/>
                  <a:t>SmartHalo</a:t>
                </a:r>
                <a:endParaRPr lang="fr-FR" sz="1100" b="1" dirty="0"/>
              </a:p>
              <a:p>
                <a:pPr algn="ctr"/>
                <a:r>
                  <a:rPr lang="fr-FR" sz="1100" dirty="0" smtClean="0"/>
                  <a:t>by </a:t>
                </a:r>
                <a:r>
                  <a:rPr lang="fr-FR" sz="1100" dirty="0" err="1"/>
                  <a:t>Cyclelabs</a:t>
                </a:r>
                <a:endParaRPr lang="fr-FR" sz="1100" dirty="0" smtClean="0"/>
              </a:p>
            </p:txBody>
          </p:sp>
          <p:sp>
            <p:nvSpPr>
              <p:cNvPr id="242" name="ZoneTexte 241"/>
              <p:cNvSpPr txBox="1"/>
              <p:nvPr/>
            </p:nvSpPr>
            <p:spPr>
              <a:xfrm>
                <a:off x="6518637" y="24919661"/>
                <a:ext cx="2160000" cy="426646"/>
              </a:xfrm>
              <a:prstGeom prst="rect">
                <a:avLst/>
              </a:prstGeom>
              <a:solidFill>
                <a:srgbClr val="D6DCE4"/>
              </a:solidFill>
              <a:ln w="12700">
                <a:solidFill>
                  <a:schemeClr val="accent5"/>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 </a:t>
                </a:r>
                <a:r>
                  <a:rPr lang="fr-FR" sz="1000" dirty="0"/>
                  <a:t>3 </a:t>
                </a:r>
                <a:r>
                  <a:rPr lang="fr-FR" sz="1000" dirty="0" smtClean="0"/>
                  <a:t>semaines</a:t>
                </a:r>
              </a:p>
              <a:p>
                <a:pPr marL="171450" indent="-171450">
                  <a:buFont typeface="Arial" panose="020B0604020202020204" pitchFamily="34" charset="0"/>
                  <a:buChar char="•"/>
                </a:pPr>
                <a:r>
                  <a:rPr lang="fr-FR" sz="1000" dirty="0" smtClean="0"/>
                  <a:t>Connectivité: Bluetooth</a:t>
                </a:r>
                <a:endParaRPr lang="fr-FR" sz="1000" dirty="0"/>
              </a:p>
            </p:txBody>
          </p:sp>
          <p:sp>
            <p:nvSpPr>
              <p:cNvPr id="259" name="ZoneTexte 258"/>
              <p:cNvSpPr txBox="1"/>
              <p:nvPr/>
            </p:nvSpPr>
            <p:spPr>
              <a:xfrm>
                <a:off x="3028451" y="24932929"/>
                <a:ext cx="3240000" cy="400110"/>
              </a:xfrm>
              <a:prstGeom prst="rect">
                <a:avLst/>
              </a:prstGeom>
              <a:solidFill>
                <a:srgbClr val="D6DCE4"/>
              </a:solidFill>
              <a:ln>
                <a:solidFill>
                  <a:schemeClr val="accent5"/>
                </a:solidFill>
              </a:ln>
            </p:spPr>
            <p:txBody>
              <a:bodyPr wrap="square" rtlCol="0">
                <a:spAutoFit/>
              </a:bodyPr>
              <a:lstStyle/>
              <a:p>
                <a:r>
                  <a:rPr lang="fr-FR" sz="1000" dirty="0" smtClean="0"/>
                  <a:t>Fonction </a:t>
                </a:r>
                <a:r>
                  <a:rPr lang="fr-FR" sz="1000" dirty="0"/>
                  <a:t>antivol: alarme sonore </a:t>
                </a:r>
                <a:endParaRPr lang="fr-FR" sz="1000" dirty="0" smtClean="0"/>
              </a:p>
              <a:p>
                <a:r>
                  <a:rPr lang="fr-FR" sz="1000" dirty="0" smtClean="0"/>
                  <a:t>Affichage des notifications téléphone</a:t>
                </a:r>
              </a:p>
            </p:txBody>
          </p:sp>
          <p:sp>
            <p:nvSpPr>
              <p:cNvPr id="262" name="Ellipse 261"/>
              <p:cNvSpPr/>
              <p:nvPr/>
            </p:nvSpPr>
            <p:spPr>
              <a:xfrm>
                <a:off x="8928824" y="24772984"/>
                <a:ext cx="720000" cy="720000"/>
              </a:xfrm>
              <a:prstGeom prst="ellipse">
                <a:avLst/>
              </a:prstGeom>
              <a:solidFill>
                <a:srgbClr val="D6DCE4"/>
              </a:solidFill>
              <a:ln w="12700">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accent5"/>
                    </a:solidFill>
                    <a:latin typeface="Arial" panose="020B0604020202020204" pitchFamily="34" charset="0"/>
                    <a:cs typeface="Arial" panose="020B0604020202020204" pitchFamily="34" charset="0"/>
                  </a:rPr>
                  <a:t>149 $</a:t>
                </a:r>
                <a:endParaRPr lang="fr-FR" sz="800" dirty="0" smtClean="0">
                  <a:solidFill>
                    <a:schemeClr val="accent5"/>
                  </a:solidFill>
                  <a:latin typeface="Arial" panose="020B0604020202020204" pitchFamily="34" charset="0"/>
                  <a:cs typeface="Arial" panose="020B0604020202020204" pitchFamily="34" charset="0"/>
                </a:endParaRPr>
              </a:p>
              <a:p>
                <a:pPr algn="ctr"/>
                <a:r>
                  <a:rPr lang="fr-FR" sz="800" dirty="0" err="1" smtClean="0">
                    <a:solidFill>
                      <a:schemeClr val="tx1"/>
                    </a:solidFill>
                    <a:latin typeface="Arial" panose="020B0604020202020204" pitchFamily="34" charset="0"/>
                    <a:cs typeface="Arial" panose="020B0604020202020204" pitchFamily="34" charset="0"/>
                  </a:rPr>
                  <a:t>disponibie</a:t>
                </a:r>
                <a:r>
                  <a:rPr lang="fr-FR" sz="800" dirty="0" smtClean="0">
                    <a:solidFill>
                      <a:schemeClr val="tx1"/>
                    </a:solidFill>
                    <a:latin typeface="Arial" panose="020B0604020202020204" pitchFamily="34" charset="0"/>
                    <a:cs typeface="Arial" panose="020B0604020202020204" pitchFamily="34" charset="0"/>
                  </a:rPr>
                  <a:t> </a:t>
                </a:r>
                <a:r>
                  <a:rPr lang="fr-FR" sz="800" dirty="0">
                    <a:solidFill>
                      <a:schemeClr val="tx1"/>
                    </a:solidFill>
                    <a:latin typeface="Arial" panose="020B0604020202020204" pitchFamily="34" charset="0"/>
                    <a:cs typeface="Arial" panose="020B0604020202020204" pitchFamily="34" charset="0"/>
                  </a:rPr>
                  <a:t>mai 2016</a:t>
                </a:r>
              </a:p>
            </p:txBody>
          </p:sp>
          <p:sp>
            <p:nvSpPr>
              <p:cNvPr id="298" name="Ellipse 297"/>
              <p:cNvSpPr/>
              <p:nvPr/>
            </p:nvSpPr>
            <p:spPr>
              <a:xfrm>
                <a:off x="2562265" y="25025262"/>
                <a:ext cx="216000" cy="2154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2" name="Groupe 131"/>
            <p:cNvGrpSpPr/>
            <p:nvPr/>
          </p:nvGrpSpPr>
          <p:grpSpPr>
            <a:xfrm>
              <a:off x="241228" y="26354805"/>
              <a:ext cx="9407596" cy="720000"/>
              <a:chOff x="241228" y="26642917"/>
              <a:chExt cx="9407596" cy="720000"/>
            </a:xfrm>
          </p:grpSpPr>
          <p:cxnSp>
            <p:nvCxnSpPr>
              <p:cNvPr id="271" name="Connecteur droit 270"/>
              <p:cNvCxnSpPr/>
              <p:nvPr/>
            </p:nvCxnSpPr>
            <p:spPr>
              <a:xfrm flipV="1">
                <a:off x="241228" y="26997150"/>
                <a:ext cx="8687516" cy="1153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19" name="ZoneTexte 318"/>
              <p:cNvSpPr txBox="1"/>
              <p:nvPr/>
            </p:nvSpPr>
            <p:spPr>
              <a:xfrm>
                <a:off x="246138" y="26775701"/>
                <a:ext cx="2070000" cy="454432"/>
              </a:xfrm>
              <a:prstGeom prst="ellipse">
                <a:avLst/>
              </a:prstGeom>
              <a:solidFill>
                <a:srgbClr val="D6DCE4"/>
              </a:solidFill>
              <a:ln>
                <a:solidFill>
                  <a:schemeClr val="accent5"/>
                </a:solidFill>
              </a:ln>
            </p:spPr>
            <p:txBody>
              <a:bodyPr wrap="square" rtlCol="0">
                <a:spAutoFit/>
              </a:bodyPr>
              <a:lstStyle/>
              <a:p>
                <a:pPr algn="ctr"/>
                <a:endParaRPr lang="fr-FR" sz="200" b="1" dirty="0" smtClean="0"/>
              </a:p>
              <a:p>
                <a:pPr algn="ctr"/>
                <a:r>
                  <a:rPr lang="fr-FR" sz="1100" b="1" dirty="0" err="1" smtClean="0"/>
                  <a:t>Haiku</a:t>
                </a:r>
                <a:endParaRPr lang="fr-FR" sz="1100" b="1" dirty="0"/>
              </a:p>
              <a:p>
                <a:pPr algn="ctr"/>
                <a:endParaRPr lang="fr-FR" sz="200" b="1" dirty="0" smtClean="0"/>
              </a:p>
            </p:txBody>
          </p:sp>
          <p:sp>
            <p:nvSpPr>
              <p:cNvPr id="320" name="ZoneTexte 319"/>
              <p:cNvSpPr txBox="1"/>
              <p:nvPr/>
            </p:nvSpPr>
            <p:spPr>
              <a:xfrm>
                <a:off x="6518637" y="26776326"/>
                <a:ext cx="2160000" cy="453183"/>
              </a:xfrm>
              <a:prstGeom prst="rect">
                <a:avLst/>
              </a:prstGeom>
              <a:solidFill>
                <a:srgbClr val="D6DCE4"/>
              </a:solidFill>
              <a:ln w="12700">
                <a:solidFill>
                  <a:schemeClr val="accent5"/>
                </a:solidFill>
                <a:prstDash val="sysDash"/>
              </a:ln>
            </p:spPr>
            <p:txBody>
              <a:bodyPr wrap="square" lIns="144000" tIns="72000" rIns="108000" bIns="72000" rtlCol="0" anchor="ctr">
                <a:spAutoFit/>
              </a:bodyPr>
              <a:lstStyle/>
              <a:p>
                <a:pPr marL="171450" indent="-171450">
                  <a:buFont typeface="Arial" panose="020B0604020202020204" pitchFamily="34" charset="0"/>
                  <a:buChar char="•"/>
                </a:pPr>
                <a:r>
                  <a:rPr lang="fr-FR" sz="1000" dirty="0" smtClean="0"/>
                  <a:t>Autonomie: XX</a:t>
                </a:r>
              </a:p>
              <a:p>
                <a:pPr marL="171450" indent="-171450">
                  <a:buFont typeface="Arial" panose="020B0604020202020204" pitchFamily="34" charset="0"/>
                  <a:buChar char="•"/>
                </a:pPr>
                <a:r>
                  <a:rPr lang="fr-FR" sz="1000" dirty="0" smtClean="0"/>
                  <a:t>Connectivité Bluetooth</a:t>
                </a:r>
              </a:p>
            </p:txBody>
          </p:sp>
          <p:sp>
            <p:nvSpPr>
              <p:cNvPr id="343" name="ZoneTexte 342"/>
              <p:cNvSpPr txBox="1"/>
              <p:nvPr/>
            </p:nvSpPr>
            <p:spPr>
              <a:xfrm>
                <a:off x="3028451" y="26802862"/>
                <a:ext cx="3240000" cy="400110"/>
              </a:xfrm>
              <a:prstGeom prst="rect">
                <a:avLst/>
              </a:prstGeom>
              <a:solidFill>
                <a:srgbClr val="D6DCE4"/>
              </a:solidFill>
              <a:ln>
                <a:solidFill>
                  <a:schemeClr val="accent5"/>
                </a:solidFill>
              </a:ln>
            </p:spPr>
            <p:txBody>
              <a:bodyPr wrap="square" rtlCol="0">
                <a:spAutoFit/>
              </a:bodyPr>
              <a:lstStyle/>
              <a:p>
                <a:r>
                  <a:rPr lang="fr-FR" sz="1000" dirty="0" smtClean="0"/>
                  <a:t>Système à </a:t>
                </a:r>
                <a:r>
                  <a:rPr lang="fr-FR" sz="1000" dirty="0"/>
                  <a:t>fixer sur le </a:t>
                </a:r>
                <a:r>
                  <a:rPr lang="fr-FR" sz="1000" dirty="0" smtClean="0"/>
                  <a:t>guidon, connecté au téléphone</a:t>
                </a:r>
                <a:endParaRPr lang="fr-FR" sz="1000" dirty="0"/>
              </a:p>
              <a:p>
                <a:r>
                  <a:rPr lang="fr-FR" sz="1000" dirty="0" smtClean="0"/>
                  <a:t>Affichage </a:t>
                </a:r>
                <a:r>
                  <a:rPr lang="fr-FR" sz="1000" dirty="0"/>
                  <a:t>des notifications </a:t>
                </a:r>
                <a:r>
                  <a:rPr lang="fr-FR" sz="1000" dirty="0" smtClean="0"/>
                  <a:t>téléphone</a:t>
                </a:r>
                <a:endParaRPr lang="fr-FR" sz="1000" dirty="0"/>
              </a:p>
            </p:txBody>
          </p:sp>
          <p:sp>
            <p:nvSpPr>
              <p:cNvPr id="356" name="Ellipse 355"/>
              <p:cNvSpPr/>
              <p:nvPr/>
            </p:nvSpPr>
            <p:spPr>
              <a:xfrm>
                <a:off x="8928824" y="26642917"/>
                <a:ext cx="720000" cy="720000"/>
              </a:xfrm>
              <a:prstGeom prst="ellipse">
                <a:avLst/>
              </a:prstGeom>
              <a:solidFill>
                <a:srgbClr val="D6DCE4"/>
              </a:solidFill>
              <a:ln w="12700">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accent5"/>
                    </a:solidFill>
                    <a:latin typeface="Arial" panose="020B0604020202020204" pitchFamily="34" charset="0"/>
                    <a:cs typeface="Arial" panose="020B0604020202020204" pitchFamily="34" charset="0"/>
                  </a:rPr>
                  <a:t>89 €</a:t>
                </a:r>
              </a:p>
            </p:txBody>
          </p:sp>
          <p:sp>
            <p:nvSpPr>
              <p:cNvPr id="365" name="Ellipse 364"/>
              <p:cNvSpPr/>
              <p:nvPr/>
            </p:nvSpPr>
            <p:spPr>
              <a:xfrm>
                <a:off x="2562265" y="26895195"/>
                <a:ext cx="216000" cy="2154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1" name="Groupe 130"/>
            <p:cNvGrpSpPr/>
            <p:nvPr/>
          </p:nvGrpSpPr>
          <p:grpSpPr>
            <a:xfrm>
              <a:off x="241228" y="25515350"/>
              <a:ext cx="9407596" cy="720000"/>
              <a:chOff x="241228" y="25707138"/>
              <a:chExt cx="9407596" cy="720000"/>
            </a:xfrm>
          </p:grpSpPr>
          <p:cxnSp>
            <p:nvCxnSpPr>
              <p:cNvPr id="421" name="Connecteur droit 420"/>
              <p:cNvCxnSpPr/>
              <p:nvPr/>
            </p:nvCxnSpPr>
            <p:spPr>
              <a:xfrm>
                <a:off x="241228" y="26067138"/>
                <a:ext cx="8687516"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422" name="ZoneTexte 421"/>
              <p:cNvSpPr txBox="1"/>
              <p:nvPr/>
            </p:nvSpPr>
            <p:spPr>
              <a:xfrm>
                <a:off x="246138" y="25764184"/>
                <a:ext cx="2070000" cy="605909"/>
              </a:xfrm>
              <a:prstGeom prst="ellipse">
                <a:avLst/>
              </a:prstGeom>
              <a:solidFill>
                <a:srgbClr val="D6DCE4"/>
              </a:solidFill>
              <a:ln>
                <a:solidFill>
                  <a:schemeClr val="accent5"/>
                </a:solidFill>
              </a:ln>
            </p:spPr>
            <p:txBody>
              <a:bodyPr wrap="square" rtlCol="0">
                <a:spAutoFit/>
              </a:bodyPr>
              <a:lstStyle/>
              <a:p>
                <a:pPr algn="ctr"/>
                <a:r>
                  <a:rPr lang="fr-FR" sz="1100" b="1" dirty="0" err="1" smtClean="0"/>
                  <a:t>SmrtGrips</a:t>
                </a:r>
                <a:endParaRPr lang="fr-FR" sz="1100" b="1" dirty="0"/>
              </a:p>
              <a:p>
                <a:pPr algn="ctr"/>
                <a:r>
                  <a:rPr lang="fr-FR" sz="1100" dirty="0" smtClean="0"/>
                  <a:t>by </a:t>
                </a:r>
                <a:r>
                  <a:rPr lang="fr-FR" sz="1100" dirty="0"/>
                  <a:t>Boréale </a:t>
                </a:r>
                <a:r>
                  <a:rPr lang="fr-FR" sz="1100" dirty="0" err="1"/>
                  <a:t>Biking</a:t>
                </a:r>
                <a:endParaRPr lang="fr-FR" sz="1100" dirty="0" smtClean="0"/>
              </a:p>
            </p:txBody>
          </p:sp>
          <p:sp>
            <p:nvSpPr>
              <p:cNvPr id="423" name="ZoneTexte 422"/>
              <p:cNvSpPr txBox="1"/>
              <p:nvPr/>
            </p:nvSpPr>
            <p:spPr>
              <a:xfrm>
                <a:off x="6518637" y="25853815"/>
                <a:ext cx="2160000" cy="426646"/>
              </a:xfrm>
              <a:prstGeom prst="rect">
                <a:avLst/>
              </a:prstGeom>
              <a:solidFill>
                <a:srgbClr val="D6DCE4"/>
              </a:solidFill>
              <a:ln w="12700">
                <a:solidFill>
                  <a:schemeClr val="accent5"/>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 3 mois </a:t>
                </a:r>
              </a:p>
              <a:p>
                <a:pPr marL="171450" indent="-171450">
                  <a:buFont typeface="Arial" panose="020B0604020202020204" pitchFamily="34" charset="0"/>
                  <a:buChar char="•"/>
                </a:pPr>
                <a:r>
                  <a:rPr lang="fr-FR" sz="1000" dirty="0"/>
                  <a:t>Connectivité: </a:t>
                </a:r>
                <a:r>
                  <a:rPr lang="fr-FR" sz="1000" dirty="0" smtClean="0"/>
                  <a:t>Bluetooth</a:t>
                </a:r>
                <a:endParaRPr lang="fr-FR" sz="1000" dirty="0"/>
              </a:p>
            </p:txBody>
          </p:sp>
          <p:sp>
            <p:nvSpPr>
              <p:cNvPr id="424" name="ZoneTexte 423"/>
              <p:cNvSpPr txBox="1"/>
              <p:nvPr/>
            </p:nvSpPr>
            <p:spPr>
              <a:xfrm>
                <a:off x="3028451" y="25867083"/>
                <a:ext cx="3240000" cy="400110"/>
              </a:xfrm>
              <a:prstGeom prst="rect">
                <a:avLst/>
              </a:prstGeom>
              <a:solidFill>
                <a:srgbClr val="D6DCE4"/>
              </a:solidFill>
              <a:ln>
                <a:solidFill>
                  <a:schemeClr val="accent5"/>
                </a:solidFill>
              </a:ln>
            </p:spPr>
            <p:txBody>
              <a:bodyPr wrap="square" rtlCol="0">
                <a:spAutoFit/>
              </a:bodyPr>
              <a:lstStyle/>
              <a:p>
                <a:r>
                  <a:rPr lang="fr-FR" sz="1000" dirty="0" smtClean="0"/>
                  <a:t>Guidage sans écran: </a:t>
                </a:r>
                <a:r>
                  <a:rPr lang="fr-FR" sz="1000" dirty="0" smtClean="0"/>
                  <a:t>système de </a:t>
                </a:r>
                <a:r>
                  <a:rPr lang="fr-FR" sz="1000" dirty="0" smtClean="0"/>
                  <a:t>vibrations au guidon</a:t>
                </a:r>
                <a:endParaRPr lang="fr-FR" sz="1000" dirty="0" smtClean="0"/>
              </a:p>
              <a:p>
                <a:r>
                  <a:rPr lang="fr-FR" sz="1000" dirty="0" smtClean="0"/>
                  <a:t>Alertes trajet en temps réel</a:t>
                </a:r>
              </a:p>
            </p:txBody>
          </p:sp>
          <p:sp>
            <p:nvSpPr>
              <p:cNvPr id="425" name="Ellipse 424"/>
              <p:cNvSpPr/>
              <p:nvPr/>
            </p:nvSpPr>
            <p:spPr>
              <a:xfrm>
                <a:off x="8928824" y="25707138"/>
                <a:ext cx="720000" cy="720000"/>
              </a:xfrm>
              <a:prstGeom prst="ellipse">
                <a:avLst/>
              </a:prstGeom>
              <a:solidFill>
                <a:srgbClr val="D6DCE4"/>
              </a:solidFill>
              <a:ln w="12700">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accent5"/>
                    </a:solidFill>
                    <a:latin typeface="Arial" panose="020B0604020202020204" pitchFamily="34" charset="0"/>
                    <a:cs typeface="Arial" panose="020B0604020202020204" pitchFamily="34" charset="0"/>
                  </a:rPr>
                  <a:t>119 $</a:t>
                </a:r>
                <a:endParaRPr lang="fr-FR" sz="1200" b="1" dirty="0">
                  <a:solidFill>
                    <a:schemeClr val="accent5"/>
                  </a:solidFill>
                  <a:latin typeface="Arial" panose="020B0604020202020204" pitchFamily="34" charset="0"/>
                  <a:cs typeface="Arial" panose="020B0604020202020204" pitchFamily="34" charset="0"/>
                </a:endParaRPr>
              </a:p>
            </p:txBody>
          </p:sp>
          <p:sp>
            <p:nvSpPr>
              <p:cNvPr id="428" name="Ellipse 427"/>
              <p:cNvSpPr/>
              <p:nvPr/>
            </p:nvSpPr>
            <p:spPr>
              <a:xfrm>
                <a:off x="2562265" y="25959416"/>
                <a:ext cx="216000" cy="2154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8" name="Groupe 127"/>
            <p:cNvGrpSpPr/>
            <p:nvPr/>
          </p:nvGrpSpPr>
          <p:grpSpPr>
            <a:xfrm>
              <a:off x="224238" y="23833396"/>
              <a:ext cx="9424586" cy="720000"/>
              <a:chOff x="224238" y="23836442"/>
              <a:chExt cx="9424586" cy="720000"/>
            </a:xfrm>
          </p:grpSpPr>
          <p:cxnSp>
            <p:nvCxnSpPr>
              <p:cNvPr id="450" name="Connecteur droit 449"/>
              <p:cNvCxnSpPr/>
              <p:nvPr/>
            </p:nvCxnSpPr>
            <p:spPr>
              <a:xfrm flipV="1">
                <a:off x="229597" y="24193396"/>
                <a:ext cx="8883085" cy="6092"/>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453" name="ZoneTexte 452"/>
              <p:cNvSpPr txBox="1"/>
              <p:nvPr/>
            </p:nvSpPr>
            <p:spPr>
              <a:xfrm>
                <a:off x="224238" y="23969226"/>
                <a:ext cx="2070000" cy="454432"/>
              </a:xfrm>
              <a:prstGeom prst="ellipse">
                <a:avLst/>
              </a:prstGeom>
              <a:solidFill>
                <a:srgbClr val="D6DCE4"/>
              </a:solidFill>
              <a:ln>
                <a:solidFill>
                  <a:schemeClr val="accent5"/>
                </a:solidFill>
              </a:ln>
            </p:spPr>
            <p:txBody>
              <a:bodyPr wrap="square" rtlCol="0">
                <a:spAutoFit/>
              </a:bodyPr>
              <a:lstStyle/>
              <a:p>
                <a:pPr algn="ctr"/>
                <a:endParaRPr lang="fr-FR" sz="200" b="1" dirty="0" smtClean="0"/>
              </a:p>
              <a:p>
                <a:pPr algn="ctr"/>
                <a:r>
                  <a:rPr lang="fr-FR" sz="1100" b="1" dirty="0" err="1" smtClean="0"/>
                  <a:t>Helios</a:t>
                </a:r>
                <a:endParaRPr lang="fr-FR" sz="1100" b="1" dirty="0" smtClean="0"/>
              </a:p>
              <a:p>
                <a:pPr algn="ctr"/>
                <a:endParaRPr lang="fr-FR" sz="200" dirty="0" smtClean="0"/>
              </a:p>
            </p:txBody>
          </p:sp>
          <p:sp>
            <p:nvSpPr>
              <p:cNvPr id="454" name="ZoneTexte 453"/>
              <p:cNvSpPr txBox="1"/>
              <p:nvPr/>
            </p:nvSpPr>
            <p:spPr>
              <a:xfrm>
                <a:off x="6518637" y="23983119"/>
                <a:ext cx="2160000" cy="426646"/>
              </a:xfrm>
              <a:prstGeom prst="rect">
                <a:avLst/>
              </a:prstGeom>
              <a:solidFill>
                <a:srgbClr val="D6DCE4"/>
              </a:solidFill>
              <a:ln w="12700">
                <a:solidFill>
                  <a:schemeClr val="accent5"/>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 7h</a:t>
                </a:r>
              </a:p>
              <a:p>
                <a:pPr marL="171450" indent="-171450">
                  <a:buFont typeface="Arial" panose="020B0604020202020204" pitchFamily="34" charset="0"/>
                  <a:buChar char="•"/>
                </a:pPr>
                <a:r>
                  <a:rPr lang="fr-FR" sz="1000" dirty="0" smtClean="0"/>
                  <a:t>Connectivité: XX</a:t>
                </a:r>
              </a:p>
            </p:txBody>
          </p:sp>
          <p:sp>
            <p:nvSpPr>
              <p:cNvPr id="455" name="ZoneTexte 454"/>
              <p:cNvSpPr txBox="1"/>
              <p:nvPr/>
            </p:nvSpPr>
            <p:spPr>
              <a:xfrm>
                <a:off x="3028451" y="23996387"/>
                <a:ext cx="3240000" cy="400110"/>
              </a:xfrm>
              <a:prstGeom prst="rect">
                <a:avLst/>
              </a:prstGeom>
              <a:solidFill>
                <a:srgbClr val="D6DCE4"/>
              </a:solidFill>
              <a:ln>
                <a:solidFill>
                  <a:schemeClr val="accent5"/>
                </a:solidFill>
              </a:ln>
            </p:spPr>
            <p:txBody>
              <a:bodyPr wrap="square" rtlCol="0">
                <a:spAutoFit/>
              </a:bodyPr>
              <a:lstStyle/>
              <a:p>
                <a:r>
                  <a:rPr lang="fr-FR" sz="1000" dirty="0" smtClean="0"/>
                  <a:t>Guidage sans écran: </a:t>
                </a:r>
                <a:r>
                  <a:rPr lang="fr-FR" sz="1000" dirty="0" smtClean="0"/>
                  <a:t>système clignotants (LED) </a:t>
                </a:r>
              </a:p>
              <a:p>
                <a:r>
                  <a:rPr lang="fr-FR" sz="1000" dirty="0" smtClean="0"/>
                  <a:t>Pratique: éclairage LED à l’approche</a:t>
                </a:r>
              </a:p>
            </p:txBody>
          </p:sp>
          <p:sp>
            <p:nvSpPr>
              <p:cNvPr id="456" name="Ellipse 455"/>
              <p:cNvSpPr/>
              <p:nvPr/>
            </p:nvSpPr>
            <p:spPr>
              <a:xfrm>
                <a:off x="8928824" y="23836442"/>
                <a:ext cx="720000" cy="720000"/>
              </a:xfrm>
              <a:prstGeom prst="ellipse">
                <a:avLst/>
              </a:prstGeom>
              <a:solidFill>
                <a:srgbClr val="D6DCE4"/>
              </a:solidFill>
              <a:ln w="12700">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fr-FR" sz="1200" b="1" dirty="0" smtClean="0">
                    <a:solidFill>
                      <a:schemeClr val="accent5"/>
                    </a:solidFill>
                    <a:latin typeface="Arial" panose="020B0604020202020204" pitchFamily="34" charset="0"/>
                    <a:cs typeface="Arial" panose="020B0604020202020204" pitchFamily="34" charset="0"/>
                  </a:rPr>
                  <a:t>199 </a:t>
                </a:r>
                <a:r>
                  <a:rPr lang="fr-FR" sz="1200" b="1" dirty="0">
                    <a:solidFill>
                      <a:schemeClr val="accent5"/>
                    </a:solidFill>
                    <a:latin typeface="Arial" panose="020B0604020202020204" pitchFamily="34" charset="0"/>
                    <a:cs typeface="Arial" panose="020B0604020202020204" pitchFamily="34" charset="0"/>
                  </a:rPr>
                  <a:t>$</a:t>
                </a:r>
                <a:endParaRPr lang="fr-FR" sz="800" dirty="0">
                  <a:solidFill>
                    <a:schemeClr val="accent5"/>
                  </a:solidFill>
                  <a:latin typeface="Arial" panose="020B0604020202020204" pitchFamily="34" charset="0"/>
                  <a:cs typeface="Arial" panose="020B0604020202020204" pitchFamily="34" charset="0"/>
                </a:endParaRPr>
              </a:p>
            </p:txBody>
          </p:sp>
          <p:sp>
            <p:nvSpPr>
              <p:cNvPr id="457" name="Ellipse 456"/>
              <p:cNvSpPr/>
              <p:nvPr/>
            </p:nvSpPr>
            <p:spPr>
              <a:xfrm>
                <a:off x="2562265" y="24088720"/>
                <a:ext cx="216000" cy="215444"/>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4" name="Groupe 143"/>
            <p:cNvGrpSpPr/>
            <p:nvPr/>
          </p:nvGrpSpPr>
          <p:grpSpPr>
            <a:xfrm>
              <a:off x="215776" y="22847600"/>
              <a:ext cx="9649073" cy="288032"/>
              <a:chOff x="215776" y="22847600"/>
              <a:chExt cx="9649073" cy="288032"/>
            </a:xfrm>
          </p:grpSpPr>
          <p:cxnSp>
            <p:nvCxnSpPr>
              <p:cNvPr id="170" name="Connecteur droit 169"/>
              <p:cNvCxnSpPr/>
              <p:nvPr/>
            </p:nvCxnSpPr>
            <p:spPr>
              <a:xfrm flipV="1">
                <a:off x="215776" y="22991616"/>
                <a:ext cx="9649073" cy="2"/>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71" name="Organigramme : Terminateur 170"/>
              <p:cNvSpPr/>
              <p:nvPr/>
            </p:nvSpPr>
            <p:spPr>
              <a:xfrm>
                <a:off x="3654312" y="22847600"/>
                <a:ext cx="2772000" cy="288032"/>
              </a:xfrm>
              <a:prstGeom prst="flowChartTerminator">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defTabSz="666750">
                  <a:spcAft>
                    <a:spcPct val="20000"/>
                  </a:spcAft>
                </a:pPr>
                <a:r>
                  <a:rPr lang="fr-FR" sz="1200" b="1" cap="all" dirty="0" smtClean="0">
                    <a:solidFill>
                      <a:schemeClr val="bg1"/>
                    </a:solidFill>
                    <a:latin typeface="Arial" panose="020B0604020202020204" pitchFamily="34" charset="0"/>
                    <a:cs typeface="Arial" panose="020B0604020202020204" pitchFamily="34" charset="0"/>
                  </a:rPr>
                  <a:t>Le guidon Connectée</a:t>
                </a:r>
                <a:endParaRPr lang="fr-FR" sz="1200" b="1" cap="all" dirty="0">
                  <a:solidFill>
                    <a:schemeClr val="bg1"/>
                  </a:solidFill>
                  <a:latin typeface="Arial" panose="020B0604020202020204" pitchFamily="34" charset="0"/>
                  <a:cs typeface="Arial" panose="020B0604020202020204" pitchFamily="34" charset="0"/>
                </a:endParaRPr>
              </a:p>
            </p:txBody>
          </p:sp>
        </p:grpSp>
        <p:grpSp>
          <p:nvGrpSpPr>
            <p:cNvPr id="140" name="Groupe 139"/>
            <p:cNvGrpSpPr/>
            <p:nvPr/>
          </p:nvGrpSpPr>
          <p:grpSpPr>
            <a:xfrm>
              <a:off x="1075683" y="23258461"/>
              <a:ext cx="8437237" cy="410941"/>
              <a:chOff x="1075683" y="23351656"/>
              <a:chExt cx="8437237" cy="410941"/>
            </a:xfrm>
          </p:grpSpPr>
          <p:sp>
            <p:nvSpPr>
              <p:cNvPr id="252" name="Rectangle 16"/>
              <p:cNvSpPr/>
              <p:nvPr/>
            </p:nvSpPr>
            <p:spPr>
              <a:xfrm>
                <a:off x="4443972" y="23351656"/>
                <a:ext cx="408959" cy="410941"/>
              </a:xfrm>
              <a:custGeom>
                <a:avLst/>
                <a:gdLst/>
                <a:ahLst/>
                <a:cxnLst/>
                <a:rect l="l" t="t" r="r" b="b"/>
                <a:pathLst>
                  <a:path w="693361" h="746423">
                    <a:moveTo>
                      <a:pt x="118683" y="631311"/>
                    </a:moveTo>
                    <a:cubicBezTo>
                      <a:pt x="106058" y="631311"/>
                      <a:pt x="95823" y="641546"/>
                      <a:pt x="95823" y="654171"/>
                    </a:cubicBezTo>
                    <a:cubicBezTo>
                      <a:pt x="95823" y="666796"/>
                      <a:pt x="106058" y="677031"/>
                      <a:pt x="118683" y="677031"/>
                    </a:cubicBezTo>
                    <a:cubicBezTo>
                      <a:pt x="131308" y="677031"/>
                      <a:pt x="141543" y="666796"/>
                      <a:pt x="141543" y="654171"/>
                    </a:cubicBezTo>
                    <a:cubicBezTo>
                      <a:pt x="141543" y="641546"/>
                      <a:pt x="131308" y="631311"/>
                      <a:pt x="118683" y="631311"/>
                    </a:cubicBezTo>
                    <a:close/>
                    <a:moveTo>
                      <a:pt x="0" y="404028"/>
                    </a:moveTo>
                    <a:lnTo>
                      <a:pt x="158418" y="404028"/>
                    </a:lnTo>
                    <a:lnTo>
                      <a:pt x="158418" y="692060"/>
                    </a:lnTo>
                    <a:lnTo>
                      <a:pt x="29260" y="692060"/>
                    </a:lnTo>
                    <a:lnTo>
                      <a:pt x="22669" y="617748"/>
                    </a:lnTo>
                    <a:cubicBezTo>
                      <a:pt x="17273" y="582309"/>
                      <a:pt x="9664" y="549128"/>
                      <a:pt x="0" y="520050"/>
                    </a:cubicBezTo>
                    <a:close/>
                    <a:moveTo>
                      <a:pt x="427381" y="406"/>
                    </a:moveTo>
                    <a:cubicBezTo>
                      <a:pt x="441577" y="-3769"/>
                      <a:pt x="481661" y="25040"/>
                      <a:pt x="492517" y="50510"/>
                    </a:cubicBezTo>
                    <a:cubicBezTo>
                      <a:pt x="503373" y="75979"/>
                      <a:pt x="501285" y="116063"/>
                      <a:pt x="492517" y="153223"/>
                    </a:cubicBezTo>
                    <a:cubicBezTo>
                      <a:pt x="483749" y="190383"/>
                      <a:pt x="445753" y="245916"/>
                      <a:pt x="439907" y="273473"/>
                    </a:cubicBezTo>
                    <a:cubicBezTo>
                      <a:pt x="434061" y="301030"/>
                      <a:pt x="422371" y="312304"/>
                      <a:pt x="457444" y="318567"/>
                    </a:cubicBezTo>
                    <a:cubicBezTo>
                      <a:pt x="492517" y="324830"/>
                      <a:pt x="611097" y="303953"/>
                      <a:pt x="650345" y="311051"/>
                    </a:cubicBezTo>
                    <a:cubicBezTo>
                      <a:pt x="689593" y="318149"/>
                      <a:pt x="689175" y="341532"/>
                      <a:pt x="692933" y="361156"/>
                    </a:cubicBezTo>
                    <a:cubicBezTo>
                      <a:pt x="696691" y="380780"/>
                      <a:pt x="674561" y="409590"/>
                      <a:pt x="672891" y="428796"/>
                    </a:cubicBezTo>
                    <a:cubicBezTo>
                      <a:pt x="671221" y="448002"/>
                      <a:pt x="684582" y="460111"/>
                      <a:pt x="682912" y="476395"/>
                    </a:cubicBezTo>
                    <a:cubicBezTo>
                      <a:pt x="681242" y="492679"/>
                      <a:pt x="664959" y="510633"/>
                      <a:pt x="662871" y="526499"/>
                    </a:cubicBezTo>
                    <a:cubicBezTo>
                      <a:pt x="660783" y="542365"/>
                      <a:pt x="676649" y="554056"/>
                      <a:pt x="670386" y="571593"/>
                    </a:cubicBezTo>
                    <a:cubicBezTo>
                      <a:pt x="664123" y="589129"/>
                      <a:pt x="639071" y="604996"/>
                      <a:pt x="625292" y="631718"/>
                    </a:cubicBezTo>
                    <a:cubicBezTo>
                      <a:pt x="611513" y="658440"/>
                      <a:pt x="623622" y="713555"/>
                      <a:pt x="587714" y="731926"/>
                    </a:cubicBezTo>
                    <a:cubicBezTo>
                      <a:pt x="551806" y="750298"/>
                      <a:pt x="459949" y="748210"/>
                      <a:pt x="409845" y="741947"/>
                    </a:cubicBezTo>
                    <a:cubicBezTo>
                      <a:pt x="359741" y="735684"/>
                      <a:pt x="324251" y="703534"/>
                      <a:pt x="287090" y="694348"/>
                    </a:cubicBezTo>
                    <a:cubicBezTo>
                      <a:pt x="253812" y="686122"/>
                      <a:pt x="213168" y="721759"/>
                      <a:pt x="193359" y="697548"/>
                    </a:cubicBezTo>
                    <a:lnTo>
                      <a:pt x="193359" y="404463"/>
                    </a:lnTo>
                    <a:cubicBezTo>
                      <a:pt x="198995" y="392631"/>
                      <a:pt x="208486" y="400887"/>
                      <a:pt x="219449" y="383702"/>
                    </a:cubicBezTo>
                    <a:cubicBezTo>
                      <a:pt x="234898" y="359485"/>
                      <a:pt x="264543" y="312721"/>
                      <a:pt x="279574" y="285999"/>
                    </a:cubicBezTo>
                    <a:cubicBezTo>
                      <a:pt x="294605" y="259277"/>
                      <a:pt x="294188" y="243828"/>
                      <a:pt x="309637" y="223369"/>
                    </a:cubicBezTo>
                    <a:cubicBezTo>
                      <a:pt x="325086" y="202910"/>
                      <a:pt x="355983" y="187878"/>
                      <a:pt x="372267" y="163244"/>
                    </a:cubicBezTo>
                    <a:cubicBezTo>
                      <a:pt x="388551" y="138609"/>
                      <a:pt x="398154" y="102702"/>
                      <a:pt x="407340" y="75562"/>
                    </a:cubicBezTo>
                    <a:cubicBezTo>
                      <a:pt x="416526" y="48422"/>
                      <a:pt x="413185" y="4581"/>
                      <a:pt x="427381" y="406"/>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53" name="Forme libre 252"/>
              <p:cNvSpPr/>
              <p:nvPr/>
            </p:nvSpPr>
            <p:spPr>
              <a:xfrm>
                <a:off x="1075683" y="23351656"/>
                <a:ext cx="402792" cy="410941"/>
              </a:xfrm>
              <a:custGeom>
                <a:avLst/>
                <a:gdLst/>
                <a:ahLst/>
                <a:cxnLst/>
                <a:rect l="l" t="t" r="r" b="b"/>
                <a:pathLst>
                  <a:path w="1486601" h="1469771">
                    <a:moveTo>
                      <a:pt x="945813" y="385285"/>
                    </a:moveTo>
                    <a:lnTo>
                      <a:pt x="648493" y="797606"/>
                    </a:lnTo>
                    <a:lnTo>
                      <a:pt x="480199" y="620897"/>
                    </a:lnTo>
                    <a:lnTo>
                      <a:pt x="368002" y="735898"/>
                    </a:lnTo>
                    <a:lnTo>
                      <a:pt x="676542" y="1044438"/>
                    </a:lnTo>
                    <a:lnTo>
                      <a:pt x="1074839" y="483456"/>
                    </a:lnTo>
                    <a:close/>
                    <a:moveTo>
                      <a:pt x="566592" y="0"/>
                    </a:moveTo>
                    <a:lnTo>
                      <a:pt x="737691" y="75732"/>
                    </a:lnTo>
                    <a:lnTo>
                      <a:pt x="911595" y="0"/>
                    </a:lnTo>
                    <a:lnTo>
                      <a:pt x="1040621" y="151465"/>
                    </a:lnTo>
                    <a:lnTo>
                      <a:pt x="1234160" y="162684"/>
                    </a:lnTo>
                    <a:lnTo>
                      <a:pt x="1281843" y="367443"/>
                    </a:lnTo>
                    <a:lnTo>
                      <a:pt x="1447333" y="465614"/>
                    </a:lnTo>
                    <a:lnTo>
                      <a:pt x="1382820" y="642324"/>
                    </a:lnTo>
                    <a:lnTo>
                      <a:pt x="1486601" y="810618"/>
                    </a:lnTo>
                    <a:lnTo>
                      <a:pt x="1351966" y="950863"/>
                    </a:lnTo>
                    <a:lnTo>
                      <a:pt x="1360380" y="1147207"/>
                    </a:lnTo>
                    <a:lnTo>
                      <a:pt x="1175257" y="1206110"/>
                    </a:lnTo>
                    <a:lnTo>
                      <a:pt x="1088304" y="1394039"/>
                    </a:lnTo>
                    <a:lnTo>
                      <a:pt x="897571" y="1340746"/>
                    </a:lnTo>
                    <a:lnTo>
                      <a:pt x="734886" y="1469771"/>
                    </a:lnTo>
                    <a:lnTo>
                      <a:pt x="577811" y="1349160"/>
                    </a:lnTo>
                    <a:lnTo>
                      <a:pt x="392687" y="1382819"/>
                    </a:lnTo>
                    <a:lnTo>
                      <a:pt x="311345" y="1203305"/>
                    </a:lnTo>
                    <a:lnTo>
                      <a:pt x="126221" y="1138792"/>
                    </a:lnTo>
                    <a:lnTo>
                      <a:pt x="126221" y="948059"/>
                    </a:lnTo>
                    <a:lnTo>
                      <a:pt x="0" y="810618"/>
                    </a:lnTo>
                    <a:lnTo>
                      <a:pt x="92562" y="636714"/>
                    </a:lnTo>
                    <a:lnTo>
                      <a:pt x="39269" y="454395"/>
                    </a:lnTo>
                    <a:lnTo>
                      <a:pt x="210368" y="350613"/>
                    </a:lnTo>
                    <a:lnTo>
                      <a:pt x="241222" y="162684"/>
                    </a:lnTo>
                    <a:lnTo>
                      <a:pt x="437566" y="154270"/>
                    </a:ln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60" name="Ellipse 113"/>
              <p:cNvSpPr/>
              <p:nvPr/>
            </p:nvSpPr>
            <p:spPr>
              <a:xfrm>
                <a:off x="7374785" y="23353073"/>
                <a:ext cx="447705" cy="408106"/>
              </a:xfrm>
              <a:custGeom>
                <a:avLst/>
                <a:gdLst/>
                <a:ahLst/>
                <a:cxnLst/>
                <a:rect l="l" t="t" r="r" b="b"/>
                <a:pathLst>
                  <a:path w="2303761" h="2368900">
                    <a:moveTo>
                      <a:pt x="213619" y="2009574"/>
                    </a:moveTo>
                    <a:cubicBezTo>
                      <a:pt x="141512" y="2009574"/>
                      <a:pt x="83058" y="2068028"/>
                      <a:pt x="83058" y="2140135"/>
                    </a:cubicBezTo>
                    <a:cubicBezTo>
                      <a:pt x="83058" y="2212242"/>
                      <a:pt x="141512" y="2270696"/>
                      <a:pt x="213619" y="2270696"/>
                    </a:cubicBezTo>
                    <a:cubicBezTo>
                      <a:pt x="285726" y="2270696"/>
                      <a:pt x="344180" y="2212242"/>
                      <a:pt x="344180" y="2140135"/>
                    </a:cubicBezTo>
                    <a:cubicBezTo>
                      <a:pt x="344180" y="2068028"/>
                      <a:pt x="285726" y="2009574"/>
                      <a:pt x="213619" y="2009574"/>
                    </a:cubicBezTo>
                    <a:close/>
                    <a:moveTo>
                      <a:pt x="1775958" y="0"/>
                    </a:moveTo>
                    <a:cubicBezTo>
                      <a:pt x="1811300" y="0"/>
                      <a:pt x="1845771" y="3730"/>
                      <a:pt x="1878918" y="11194"/>
                    </a:cubicBezTo>
                    <a:lnTo>
                      <a:pt x="1654526" y="380505"/>
                    </a:lnTo>
                    <a:lnTo>
                      <a:pt x="1854551" y="590055"/>
                    </a:lnTo>
                    <a:lnTo>
                      <a:pt x="2215018" y="274646"/>
                    </a:lnTo>
                    <a:cubicBezTo>
                      <a:pt x="2249273" y="339423"/>
                      <a:pt x="2267538" y="413369"/>
                      <a:pt x="2267538" y="491580"/>
                    </a:cubicBezTo>
                    <a:cubicBezTo>
                      <a:pt x="2267538" y="763072"/>
                      <a:pt x="2047450" y="983160"/>
                      <a:pt x="1775958" y="983160"/>
                    </a:cubicBezTo>
                    <a:cubicBezTo>
                      <a:pt x="1699101" y="983160"/>
                      <a:pt x="1626363" y="965522"/>
                      <a:pt x="1562359" y="932450"/>
                    </a:cubicBezTo>
                    <a:lnTo>
                      <a:pt x="1344469" y="1184002"/>
                    </a:lnTo>
                    <a:cubicBezTo>
                      <a:pt x="1371656" y="1163558"/>
                      <a:pt x="1391103" y="1153753"/>
                      <a:pt x="1396043" y="1158873"/>
                    </a:cubicBezTo>
                    <a:lnTo>
                      <a:pt x="1393708" y="1170082"/>
                    </a:lnTo>
                    <a:lnTo>
                      <a:pt x="1405342" y="1158972"/>
                    </a:lnTo>
                    <a:lnTo>
                      <a:pt x="2300490" y="2096362"/>
                    </a:lnTo>
                    <a:lnTo>
                      <a:pt x="2288636" y="2107681"/>
                    </a:lnTo>
                    <a:lnTo>
                      <a:pt x="2302555" y="2105298"/>
                    </a:lnTo>
                    <a:cubicBezTo>
                      <a:pt x="2312514" y="2115620"/>
                      <a:pt x="2259737" y="2182697"/>
                      <a:pt x="2184674" y="2255118"/>
                    </a:cubicBezTo>
                    <a:cubicBezTo>
                      <a:pt x="2109611" y="2327539"/>
                      <a:pt x="2040689" y="2377880"/>
                      <a:pt x="2030730" y="2367559"/>
                    </a:cubicBezTo>
                    <a:lnTo>
                      <a:pt x="2034265" y="2350590"/>
                    </a:lnTo>
                    <a:lnTo>
                      <a:pt x="2023231" y="2361127"/>
                    </a:lnTo>
                    <a:lnTo>
                      <a:pt x="1132662" y="1428533"/>
                    </a:lnTo>
                    <a:lnTo>
                      <a:pt x="382553" y="2294527"/>
                    </a:lnTo>
                    <a:cubicBezTo>
                      <a:pt x="380689" y="2292767"/>
                      <a:pt x="383849" y="2291008"/>
                      <a:pt x="381985" y="2289248"/>
                    </a:cubicBezTo>
                    <a:cubicBezTo>
                      <a:pt x="341954" y="2325093"/>
                      <a:pt x="288428" y="2346472"/>
                      <a:pt x="229767" y="2346472"/>
                    </a:cubicBezTo>
                    <a:cubicBezTo>
                      <a:pt x="102870" y="2346472"/>
                      <a:pt x="0" y="2246423"/>
                      <a:pt x="0" y="2123006"/>
                    </a:cubicBezTo>
                    <a:cubicBezTo>
                      <a:pt x="0" y="2068341"/>
                      <a:pt x="20182" y="2018260"/>
                      <a:pt x="54478" y="1980103"/>
                    </a:cubicBezTo>
                    <a:lnTo>
                      <a:pt x="53405" y="1979090"/>
                    </a:lnTo>
                    <a:lnTo>
                      <a:pt x="64237" y="1968599"/>
                    </a:lnTo>
                    <a:cubicBezTo>
                      <a:pt x="66214" y="1966021"/>
                      <a:pt x="68527" y="1963773"/>
                      <a:pt x="71175" y="1961880"/>
                    </a:cubicBezTo>
                    <a:lnTo>
                      <a:pt x="986541" y="1075402"/>
                    </a:lnTo>
                    <a:lnTo>
                      <a:pt x="381198" y="441493"/>
                    </a:lnTo>
                    <a:lnTo>
                      <a:pt x="375223" y="446350"/>
                    </a:lnTo>
                    <a:lnTo>
                      <a:pt x="260337" y="360232"/>
                    </a:lnTo>
                    <a:lnTo>
                      <a:pt x="258387" y="361977"/>
                    </a:lnTo>
                    <a:lnTo>
                      <a:pt x="254441" y="355812"/>
                    </a:lnTo>
                    <a:lnTo>
                      <a:pt x="246226" y="349653"/>
                    </a:lnTo>
                    <a:lnTo>
                      <a:pt x="249037" y="347369"/>
                    </a:lnTo>
                    <a:lnTo>
                      <a:pt x="97246" y="110188"/>
                    </a:lnTo>
                    <a:lnTo>
                      <a:pt x="168469" y="46471"/>
                    </a:lnTo>
                    <a:lnTo>
                      <a:pt x="394314" y="229269"/>
                    </a:lnTo>
                    <a:lnTo>
                      <a:pt x="394532" y="229091"/>
                    </a:lnTo>
                    <a:lnTo>
                      <a:pt x="394798" y="229660"/>
                    </a:lnTo>
                    <a:lnTo>
                      <a:pt x="400832" y="234544"/>
                    </a:lnTo>
                    <a:lnTo>
                      <a:pt x="398189" y="236909"/>
                    </a:lnTo>
                    <a:lnTo>
                      <a:pt x="462848" y="375117"/>
                    </a:lnTo>
                    <a:lnTo>
                      <a:pt x="459782" y="377609"/>
                    </a:lnTo>
                    <a:lnTo>
                      <a:pt x="1059062" y="1005169"/>
                    </a:lnTo>
                    <a:lnTo>
                      <a:pt x="1346713" y="726595"/>
                    </a:lnTo>
                    <a:cubicBezTo>
                      <a:pt x="1306245" y="657624"/>
                      <a:pt x="1284378" y="577155"/>
                      <a:pt x="1284378" y="491580"/>
                    </a:cubicBezTo>
                    <a:cubicBezTo>
                      <a:pt x="1284378" y="220088"/>
                      <a:pt x="1504466" y="0"/>
                      <a:pt x="1775958" y="0"/>
                    </a:cubicBez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64" name="Rectangle à coins arrondis 27"/>
              <p:cNvSpPr/>
              <p:nvPr/>
            </p:nvSpPr>
            <p:spPr>
              <a:xfrm>
                <a:off x="9064728" y="23410602"/>
                <a:ext cx="448192" cy="293049"/>
              </a:xfrm>
              <a:custGeom>
                <a:avLst/>
                <a:gdLst/>
                <a:ahLst/>
                <a:cxnLst/>
                <a:rect l="l" t="t" r="r" b="b"/>
                <a:pathLst>
                  <a:path w="1872208" h="1224136">
                    <a:moveTo>
                      <a:pt x="0" y="936104"/>
                    </a:moveTo>
                    <a:lnTo>
                      <a:pt x="1872208" y="936104"/>
                    </a:lnTo>
                    <a:lnTo>
                      <a:pt x="1872208" y="1020109"/>
                    </a:lnTo>
                    <a:cubicBezTo>
                      <a:pt x="1872208" y="1132790"/>
                      <a:pt x="1780862" y="1224136"/>
                      <a:pt x="1668181" y="1224136"/>
                    </a:cubicBezTo>
                    <a:lnTo>
                      <a:pt x="204027" y="1224136"/>
                    </a:lnTo>
                    <a:cubicBezTo>
                      <a:pt x="91346" y="1224136"/>
                      <a:pt x="0" y="1132790"/>
                      <a:pt x="0" y="1020109"/>
                    </a:cubicBezTo>
                    <a:close/>
                    <a:moveTo>
                      <a:pt x="1205855" y="160688"/>
                    </a:moveTo>
                    <a:cubicBezTo>
                      <a:pt x="1176182" y="160688"/>
                      <a:pt x="1152128" y="184742"/>
                      <a:pt x="1152128" y="214415"/>
                    </a:cubicBezTo>
                    <a:lnTo>
                      <a:pt x="1152128" y="429315"/>
                    </a:lnTo>
                    <a:cubicBezTo>
                      <a:pt x="1152128" y="458988"/>
                      <a:pt x="1176182" y="483042"/>
                      <a:pt x="1205855" y="483042"/>
                    </a:cubicBezTo>
                    <a:lnTo>
                      <a:pt x="1591412" y="483042"/>
                    </a:lnTo>
                    <a:cubicBezTo>
                      <a:pt x="1621085" y="483042"/>
                      <a:pt x="1645139" y="458988"/>
                      <a:pt x="1645139" y="429315"/>
                    </a:cubicBezTo>
                    <a:lnTo>
                      <a:pt x="1645139" y="214415"/>
                    </a:lnTo>
                    <a:cubicBezTo>
                      <a:pt x="1645139" y="184742"/>
                      <a:pt x="1621085" y="160688"/>
                      <a:pt x="1591412" y="160688"/>
                    </a:cubicBezTo>
                    <a:close/>
                    <a:moveTo>
                      <a:pt x="204027" y="0"/>
                    </a:moveTo>
                    <a:lnTo>
                      <a:pt x="1668181" y="0"/>
                    </a:lnTo>
                    <a:cubicBezTo>
                      <a:pt x="1780862" y="0"/>
                      <a:pt x="1872208" y="91346"/>
                      <a:pt x="1872208" y="204027"/>
                    </a:cubicBezTo>
                    <a:lnTo>
                      <a:pt x="1872208" y="720080"/>
                    </a:lnTo>
                    <a:lnTo>
                      <a:pt x="0" y="720080"/>
                    </a:lnTo>
                    <a:lnTo>
                      <a:pt x="0" y="204027"/>
                    </a:lnTo>
                    <a:cubicBezTo>
                      <a:pt x="0" y="91346"/>
                      <a:pt x="91346" y="0"/>
                      <a:pt x="204027" y="0"/>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grpSp>
      </p:grpSp>
      <p:cxnSp>
        <p:nvCxnSpPr>
          <p:cNvPr id="22" name="Connecteur droit 21"/>
          <p:cNvCxnSpPr/>
          <p:nvPr/>
        </p:nvCxnSpPr>
        <p:spPr>
          <a:xfrm>
            <a:off x="465144" y="1296021"/>
            <a:ext cx="91503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15901" y="7909914"/>
            <a:ext cx="9645478" cy="116297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52" name="Groupe 151"/>
          <p:cNvGrpSpPr/>
          <p:nvPr/>
        </p:nvGrpSpPr>
        <p:grpSpPr>
          <a:xfrm>
            <a:off x="394683" y="8017926"/>
            <a:ext cx="9213963" cy="946947"/>
            <a:chOff x="394683" y="6973810"/>
            <a:chExt cx="9213963" cy="946947"/>
          </a:xfrm>
        </p:grpSpPr>
        <p:pic>
          <p:nvPicPr>
            <p:cNvPr id="420" name="Image 4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750" y="7098101"/>
              <a:ext cx="128999" cy="180000"/>
            </a:xfrm>
            <a:prstGeom prst="rect">
              <a:avLst/>
            </a:prstGeom>
          </p:spPr>
        </p:pic>
        <p:grpSp>
          <p:nvGrpSpPr>
            <p:cNvPr id="24" name="Groupe 23"/>
            <p:cNvGrpSpPr/>
            <p:nvPr/>
          </p:nvGrpSpPr>
          <p:grpSpPr>
            <a:xfrm>
              <a:off x="463789" y="6973810"/>
              <a:ext cx="9144857" cy="946947"/>
              <a:chOff x="287943" y="6397746"/>
              <a:chExt cx="9144857" cy="946947"/>
            </a:xfrm>
          </p:grpSpPr>
          <p:sp>
            <p:nvSpPr>
              <p:cNvPr id="430" name="ZoneTexte 429"/>
              <p:cNvSpPr txBox="1"/>
              <p:nvPr/>
            </p:nvSpPr>
            <p:spPr>
              <a:xfrm>
                <a:off x="287943" y="6397746"/>
                <a:ext cx="4046559" cy="946947"/>
              </a:xfrm>
              <a:prstGeom prst="rect">
                <a:avLst/>
              </a:prstGeom>
              <a:noFill/>
              <a:ln w="12700">
                <a:noFill/>
                <a:prstDash val="solid"/>
              </a:ln>
            </p:spPr>
            <p:txBody>
              <a:bodyPr wrap="square" rtlCol="0" anchor="ctr">
                <a:noAutofit/>
              </a:bodyPr>
              <a:lstStyle/>
              <a:p>
                <a:pPr marL="180000"/>
                <a:r>
                  <a:rPr lang="fr-FR" sz="800" b="1" dirty="0" smtClean="0">
                    <a:solidFill>
                      <a:schemeClr val="tx2"/>
                    </a:solidFill>
                  </a:rPr>
                  <a:t>Sécurité du vélo : </a:t>
                </a:r>
                <a:r>
                  <a:rPr lang="fr-FR" sz="800" dirty="0" smtClean="0">
                    <a:solidFill>
                      <a:schemeClr val="tx2"/>
                    </a:solidFill>
                  </a:rPr>
                  <a:t>détection </a:t>
                </a:r>
                <a:r>
                  <a:rPr lang="fr-FR" sz="800" dirty="0">
                    <a:solidFill>
                      <a:schemeClr val="tx2"/>
                    </a:solidFill>
                  </a:rPr>
                  <a:t>de </a:t>
                </a:r>
                <a:r>
                  <a:rPr lang="fr-FR" sz="800" dirty="0" smtClean="0">
                    <a:solidFill>
                      <a:schemeClr val="tx2"/>
                    </a:solidFill>
                  </a:rPr>
                  <a:t>présence de l’utilisateur, système </a:t>
                </a:r>
                <a:r>
                  <a:rPr lang="fr-FR" sz="800" dirty="0">
                    <a:solidFill>
                      <a:schemeClr val="tx2"/>
                    </a:solidFill>
                  </a:rPr>
                  <a:t>antivol, </a:t>
                </a:r>
                <a:r>
                  <a:rPr lang="fr-FR" sz="800" dirty="0" smtClean="0">
                    <a:solidFill>
                      <a:schemeClr val="tx2"/>
                    </a:solidFill>
                  </a:rPr>
                  <a:t>verrouillage </a:t>
                </a:r>
                <a:r>
                  <a:rPr lang="fr-FR" sz="800" dirty="0">
                    <a:solidFill>
                      <a:schemeClr val="tx2"/>
                    </a:solidFill>
                  </a:rPr>
                  <a:t>automatique à </a:t>
                </a:r>
                <a:r>
                  <a:rPr lang="fr-FR" sz="800" dirty="0" smtClean="0">
                    <a:solidFill>
                      <a:schemeClr val="tx2"/>
                    </a:solidFill>
                  </a:rPr>
                  <a:t>distance, </a:t>
                </a:r>
                <a:r>
                  <a:rPr lang="fr-FR" sz="800" dirty="0">
                    <a:solidFill>
                      <a:schemeClr val="tx2"/>
                    </a:solidFill>
                  </a:rPr>
                  <a:t>notification tentatives de </a:t>
                </a:r>
                <a:r>
                  <a:rPr lang="fr-FR" sz="800" dirty="0" smtClean="0">
                    <a:solidFill>
                      <a:schemeClr val="tx2"/>
                    </a:solidFill>
                  </a:rPr>
                  <a:t>vol, …</a:t>
                </a:r>
                <a:endParaRPr lang="fr-FR" sz="800" dirty="0">
                  <a:solidFill>
                    <a:schemeClr val="tx2"/>
                  </a:solidFill>
                </a:endParaRPr>
              </a:p>
              <a:p>
                <a:pPr marL="180000"/>
                <a:endParaRPr lang="fr-FR" sz="800" b="1" dirty="0" smtClean="0">
                  <a:solidFill>
                    <a:schemeClr val="tx2"/>
                  </a:solidFill>
                </a:endParaRPr>
              </a:p>
              <a:p>
                <a:pPr marL="180000"/>
                <a:r>
                  <a:rPr lang="fr-FR" sz="800" b="1" dirty="0" smtClean="0">
                    <a:solidFill>
                      <a:schemeClr val="tx2"/>
                    </a:solidFill>
                  </a:rPr>
                  <a:t>Mesure de la performance et statistiques du trajet: </a:t>
                </a:r>
                <a:r>
                  <a:rPr lang="fr-FR" sz="800" dirty="0" smtClean="0">
                    <a:solidFill>
                      <a:schemeClr val="tx2"/>
                    </a:solidFill>
                  </a:rPr>
                  <a:t>distance, vitesse, …</a:t>
                </a:r>
              </a:p>
              <a:p>
                <a:pPr marL="180000"/>
                <a:endParaRPr lang="fr-FR" sz="800" b="1" dirty="0">
                  <a:solidFill>
                    <a:schemeClr val="tx2"/>
                  </a:solidFill>
                </a:endParaRPr>
              </a:p>
              <a:p>
                <a:pPr marL="180000"/>
                <a:r>
                  <a:rPr lang="fr-FR" sz="800" b="1" dirty="0">
                    <a:solidFill>
                      <a:schemeClr val="tx2"/>
                    </a:solidFill>
                  </a:rPr>
                  <a:t>Géolocalisation du </a:t>
                </a:r>
                <a:r>
                  <a:rPr lang="fr-FR" sz="800" b="1" dirty="0" smtClean="0">
                    <a:solidFill>
                      <a:schemeClr val="tx2"/>
                    </a:solidFill>
                  </a:rPr>
                  <a:t>vélo</a:t>
                </a:r>
                <a:endParaRPr lang="fr-FR" sz="800" b="1" dirty="0">
                  <a:solidFill>
                    <a:schemeClr val="tx2"/>
                  </a:solidFill>
                </a:endParaRPr>
              </a:p>
            </p:txBody>
          </p:sp>
          <p:sp>
            <p:nvSpPr>
              <p:cNvPr id="432" name="ZoneTexte 431"/>
              <p:cNvSpPr txBox="1"/>
              <p:nvPr/>
            </p:nvSpPr>
            <p:spPr>
              <a:xfrm>
                <a:off x="4893950" y="6397746"/>
                <a:ext cx="4538850" cy="946947"/>
              </a:xfrm>
              <a:prstGeom prst="rect">
                <a:avLst/>
              </a:prstGeom>
              <a:noFill/>
              <a:ln w="12700">
                <a:noFill/>
                <a:prstDash val="solid"/>
              </a:ln>
            </p:spPr>
            <p:txBody>
              <a:bodyPr wrap="square" rtlCol="0" anchor="ctr">
                <a:noAutofit/>
              </a:bodyPr>
              <a:lstStyle>
                <a:defPPr>
                  <a:defRPr lang="fr-FR"/>
                </a:defPPr>
                <a:lvl1pPr marL="270000">
                  <a:defRPr sz="800" b="1">
                    <a:solidFill>
                      <a:schemeClr val="tx2"/>
                    </a:solidFill>
                  </a:defRPr>
                </a:lvl1pPr>
              </a:lstStyle>
              <a:p>
                <a:pPr marL="180000"/>
                <a:r>
                  <a:rPr lang="fr-FR" dirty="0" smtClean="0"/>
                  <a:t>Qualité </a:t>
                </a:r>
                <a:r>
                  <a:rPr lang="fr-FR" dirty="0"/>
                  <a:t>du trajet : </a:t>
                </a:r>
                <a:r>
                  <a:rPr lang="fr-FR" b="0" dirty="0"/>
                  <a:t>analyse des émotions et de la concentration, suivi de la fréquence cardiaque et des calories brûlées</a:t>
                </a:r>
              </a:p>
              <a:p>
                <a:pPr marL="180000"/>
                <a:endParaRPr lang="fr-FR" dirty="0"/>
              </a:p>
              <a:p>
                <a:pPr marL="180000"/>
                <a:r>
                  <a:rPr lang="fr-FR" dirty="0"/>
                  <a:t>Aide à la navigation : </a:t>
                </a:r>
                <a:r>
                  <a:rPr lang="fr-FR" b="0" dirty="0"/>
                  <a:t>GPS et guidage par un système de clignotants ou de </a:t>
                </a:r>
                <a:r>
                  <a:rPr lang="fr-FR" b="0" dirty="0" smtClean="0"/>
                  <a:t>vibrations</a:t>
                </a:r>
              </a:p>
              <a:p>
                <a:pPr marL="180000"/>
                <a:endParaRPr lang="fr-FR" b="0" dirty="0"/>
              </a:p>
              <a:p>
                <a:pPr marL="180000"/>
                <a:r>
                  <a:rPr lang="fr-FR" dirty="0" smtClean="0"/>
                  <a:t>Pratique pour le cycliste </a:t>
                </a:r>
                <a:r>
                  <a:rPr lang="fr-FR" b="0" dirty="0" smtClean="0"/>
                  <a:t>: </a:t>
                </a:r>
                <a:r>
                  <a:rPr lang="fr-FR" b="0" dirty="0" smtClean="0"/>
                  <a:t>détection en cas de chute violente, affichage </a:t>
                </a:r>
                <a:r>
                  <a:rPr lang="fr-FR" b="0" dirty="0" smtClean="0"/>
                  <a:t>des notifications téléphones, éclairage LED, …</a:t>
                </a:r>
                <a:endParaRPr lang="fr-FR" b="0" dirty="0"/>
              </a:p>
            </p:txBody>
          </p:sp>
        </p:grpSp>
        <p:pic>
          <p:nvPicPr>
            <p:cNvPr id="427" name="Image 4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205" y="7399134"/>
              <a:ext cx="168088" cy="180000"/>
            </a:xfrm>
            <a:prstGeom prst="rect">
              <a:avLst/>
            </a:prstGeom>
          </p:spPr>
        </p:pic>
        <p:sp>
          <p:nvSpPr>
            <p:cNvPr id="431" name="Cœur 32"/>
            <p:cNvSpPr/>
            <p:nvPr/>
          </p:nvSpPr>
          <p:spPr>
            <a:xfrm>
              <a:off x="5044379" y="7092685"/>
              <a:ext cx="189049" cy="180000"/>
            </a:xfrm>
            <a:custGeom>
              <a:avLst/>
              <a:gdLst/>
              <a:ahLst/>
              <a:cxnLst/>
              <a:rect l="l" t="t" r="r" b="b"/>
              <a:pathLst>
                <a:path w="2682225" h="2417971">
                  <a:moveTo>
                    <a:pt x="477617" y="894735"/>
                  </a:moveTo>
                  <a:lnTo>
                    <a:pt x="605207" y="1639014"/>
                  </a:lnTo>
                  <a:lnTo>
                    <a:pt x="647737" y="1639014"/>
                  </a:lnTo>
                  <a:lnTo>
                    <a:pt x="743431" y="1011693"/>
                  </a:lnTo>
                  <a:lnTo>
                    <a:pt x="849756" y="1118019"/>
                  </a:lnTo>
                  <a:lnTo>
                    <a:pt x="956082" y="979795"/>
                  </a:lnTo>
                  <a:lnTo>
                    <a:pt x="1019877" y="1086121"/>
                  </a:lnTo>
                  <a:lnTo>
                    <a:pt x="2583744" y="1113240"/>
                  </a:lnTo>
                  <a:cubicBezTo>
                    <a:pt x="2423736" y="1492582"/>
                    <a:pt x="2046880" y="1941542"/>
                    <a:pt x="1341188" y="2417971"/>
                  </a:cubicBezTo>
                  <a:cubicBezTo>
                    <a:pt x="628201" y="1936616"/>
                    <a:pt x="250884" y="1483302"/>
                    <a:pt x="93878" y="1101455"/>
                  </a:cubicBezTo>
                  <a:lnTo>
                    <a:pt x="222435" y="990428"/>
                  </a:lnTo>
                  <a:lnTo>
                    <a:pt x="381924" y="1213712"/>
                  </a:lnTo>
                  <a:close/>
                  <a:moveTo>
                    <a:pt x="635350" y="108"/>
                  </a:moveTo>
                  <a:cubicBezTo>
                    <a:pt x="901638" y="4367"/>
                    <a:pt x="1185077" y="180097"/>
                    <a:pt x="1341188" y="581767"/>
                  </a:cubicBezTo>
                  <a:cubicBezTo>
                    <a:pt x="1744271" y="-455353"/>
                    <a:pt x="2996228" y="13827"/>
                    <a:pt x="2608759" y="1051240"/>
                  </a:cubicBezTo>
                  <a:lnTo>
                    <a:pt x="1073040" y="1032958"/>
                  </a:lnTo>
                  <a:lnTo>
                    <a:pt x="934817" y="852205"/>
                  </a:lnTo>
                  <a:lnTo>
                    <a:pt x="839124" y="1043591"/>
                  </a:lnTo>
                  <a:lnTo>
                    <a:pt x="711533" y="862837"/>
                  </a:lnTo>
                  <a:lnTo>
                    <a:pt x="615840" y="1458261"/>
                  </a:lnTo>
                  <a:lnTo>
                    <a:pt x="509514" y="341842"/>
                  </a:lnTo>
                  <a:lnTo>
                    <a:pt x="350026" y="1064856"/>
                  </a:lnTo>
                  <a:lnTo>
                    <a:pt x="201170" y="862837"/>
                  </a:lnTo>
                  <a:lnTo>
                    <a:pt x="75927" y="1056965"/>
                  </a:lnTo>
                  <a:cubicBezTo>
                    <a:pt x="-166565" y="418354"/>
                    <a:pt x="212800" y="-6650"/>
                    <a:pt x="635350" y="108"/>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439" name="Image 4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0466" y="7416701"/>
              <a:ext cx="196874" cy="180000"/>
            </a:xfrm>
            <a:prstGeom prst="rect">
              <a:avLst/>
            </a:prstGeom>
          </p:spPr>
        </p:pic>
        <p:pic>
          <p:nvPicPr>
            <p:cNvPr id="440" name="Image 4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4683" y="7668749"/>
              <a:ext cx="181133" cy="180000"/>
            </a:xfrm>
            <a:prstGeom prst="rect">
              <a:avLst/>
            </a:prstGeom>
          </p:spPr>
        </p:pic>
        <p:pic>
          <p:nvPicPr>
            <p:cNvPr id="30" name="Image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12429" y="7668749"/>
              <a:ext cx="252948" cy="180000"/>
            </a:xfrm>
            <a:prstGeom prst="rect">
              <a:avLst/>
            </a:prstGeom>
          </p:spPr>
        </p:pic>
      </p:grpSp>
      <p:grpSp>
        <p:nvGrpSpPr>
          <p:cNvPr id="154" name="Groupe 153"/>
          <p:cNvGrpSpPr/>
          <p:nvPr/>
        </p:nvGrpSpPr>
        <p:grpSpPr>
          <a:xfrm>
            <a:off x="204734" y="2866546"/>
            <a:ext cx="9660114" cy="4460307"/>
            <a:chOff x="211055" y="2189460"/>
            <a:chExt cx="9650323" cy="4583823"/>
          </a:xfrm>
        </p:grpSpPr>
        <p:pic>
          <p:nvPicPr>
            <p:cNvPr id="391" name="Picture 2" descr="https://d30y9cdsu7xlg0.cloudfront.net/png/15423-200.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991970">
              <a:off x="3414684" y="3577793"/>
              <a:ext cx="3195490" cy="3195490"/>
            </a:xfrm>
            <a:prstGeom prst="rect">
              <a:avLst/>
            </a:prstGeom>
            <a:noFill/>
            <a:extLst>
              <a:ext uri="{909E8E84-426E-40DD-AFC4-6F175D3DCCD1}">
                <a14:hiddenFill xmlns:a14="http://schemas.microsoft.com/office/drawing/2010/main">
                  <a:solidFill>
                    <a:srgbClr val="FFFFFF"/>
                  </a:solidFill>
                </a14:hiddenFill>
              </a:ext>
            </a:extLst>
          </p:spPr>
        </p:pic>
        <p:cxnSp>
          <p:nvCxnSpPr>
            <p:cNvPr id="226" name="Connecteur droit 225"/>
            <p:cNvCxnSpPr/>
            <p:nvPr/>
          </p:nvCxnSpPr>
          <p:spPr>
            <a:xfrm flipH="1" flipV="1">
              <a:off x="4977121" y="5814802"/>
              <a:ext cx="2" cy="604329"/>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7" name="Connecteur droit 226"/>
            <p:cNvCxnSpPr/>
            <p:nvPr/>
          </p:nvCxnSpPr>
          <p:spPr>
            <a:xfrm flipH="1">
              <a:off x="224594" y="6373261"/>
              <a:ext cx="4752529"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8" name="Connecteur droit 227"/>
            <p:cNvCxnSpPr/>
            <p:nvPr/>
          </p:nvCxnSpPr>
          <p:spPr>
            <a:xfrm flipV="1">
              <a:off x="5913225" y="3895725"/>
              <a:ext cx="0" cy="347147"/>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50" name="Connecteur droit 249"/>
            <p:cNvCxnSpPr/>
            <p:nvPr/>
          </p:nvCxnSpPr>
          <p:spPr>
            <a:xfrm>
              <a:off x="5880662" y="3883427"/>
              <a:ext cx="3960683"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70" name="Connecteur droit 269"/>
            <p:cNvCxnSpPr/>
            <p:nvPr/>
          </p:nvCxnSpPr>
          <p:spPr>
            <a:xfrm>
              <a:off x="5976416" y="6223435"/>
              <a:ext cx="3884962" cy="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77" name="Connecteur droit 276"/>
            <p:cNvCxnSpPr/>
            <p:nvPr/>
          </p:nvCxnSpPr>
          <p:spPr>
            <a:xfrm>
              <a:off x="6011928" y="5938112"/>
              <a:ext cx="0" cy="28532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6" name="Connecteur droit 285"/>
            <p:cNvCxnSpPr/>
            <p:nvPr/>
          </p:nvCxnSpPr>
          <p:spPr>
            <a:xfrm>
              <a:off x="4536689" y="2530627"/>
              <a:ext cx="5304656" cy="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sp>
          <p:nvSpPr>
            <p:cNvPr id="291" name="Espace réservé du contenu 2"/>
            <p:cNvSpPr txBox="1">
              <a:spLocks/>
            </p:cNvSpPr>
            <p:nvPr/>
          </p:nvSpPr>
          <p:spPr bwMode="auto">
            <a:xfrm>
              <a:off x="4608264" y="2232125"/>
              <a:ext cx="3898098" cy="31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defPPr>
                <a:defRPr lang="fr-FR"/>
              </a:defPPr>
              <a:lvl1pPr marL="0" indent="0" eaLnBrk="1" hangingPunct="1">
                <a:spcBef>
                  <a:spcPct val="20000"/>
                </a:spcBef>
                <a:buFont typeface="Arial" charset="0"/>
                <a:buNone/>
                <a:defRPr sz="1600" b="1">
                  <a:solidFill>
                    <a:srgbClr val="CC3399"/>
                  </a:solidFill>
                  <a:latin typeface="+mn-lt"/>
                  <a:cs typeface="+mn-cs"/>
                </a:defRPr>
              </a:lvl1pPr>
              <a:lvl2pPr marL="742950" indent="-285750" eaLnBrk="1" hangingPunct="1">
                <a:spcBef>
                  <a:spcPct val="20000"/>
                </a:spcBef>
                <a:buFont typeface="Arial" charset="0"/>
                <a:buChar char="–"/>
                <a:defRPr sz="2800">
                  <a:latin typeface="+mn-lt"/>
                  <a:cs typeface="+mn-cs"/>
                </a:defRPr>
              </a:lvl2pPr>
              <a:lvl3pPr marL="1143000" indent="-228600" eaLnBrk="1" hangingPunct="1">
                <a:spcBef>
                  <a:spcPct val="20000"/>
                </a:spcBef>
                <a:buFont typeface="Arial" charset="0"/>
                <a:buChar char="•"/>
                <a:defRPr sz="2400">
                  <a:latin typeface="+mn-lt"/>
                  <a:cs typeface="+mn-cs"/>
                </a:defRPr>
              </a:lvl3pPr>
              <a:lvl4pPr marL="1600200" indent="-228600" eaLnBrk="1" hangingPunct="1">
                <a:spcBef>
                  <a:spcPct val="20000"/>
                </a:spcBef>
                <a:buFont typeface="Arial" charset="0"/>
                <a:buChar char="–"/>
                <a:defRPr sz="2000">
                  <a:latin typeface="+mn-lt"/>
                  <a:cs typeface="+mn-cs"/>
                </a:defRPr>
              </a:lvl4pPr>
              <a:lvl5pPr marL="2057400" indent="-228600" eaLnBrk="1" hangingPunct="1">
                <a:spcBef>
                  <a:spcPct val="20000"/>
                </a:spcBef>
                <a:buFont typeface="Arial" charset="0"/>
                <a:buChar char="»"/>
                <a:defRPr sz="2000">
                  <a:latin typeface="+mn-lt"/>
                  <a:cs typeface="+mn-cs"/>
                </a:defRPr>
              </a:lvl5pPr>
              <a:lvl6pPr marL="2514600" indent="-228600" defTabSz="914400">
                <a:spcBef>
                  <a:spcPct val="20000"/>
                </a:spcBef>
                <a:buFont typeface="Arial" pitchFamily="34" charset="0"/>
                <a:buChar char="•"/>
                <a:defRPr sz="2000">
                  <a:latin typeface="+mn-lt"/>
                  <a:cs typeface="+mn-cs"/>
                </a:defRPr>
              </a:lvl6pPr>
              <a:lvl7pPr marL="2971800" indent="-228600" defTabSz="914400">
                <a:spcBef>
                  <a:spcPct val="20000"/>
                </a:spcBef>
                <a:buFont typeface="Arial" pitchFamily="34" charset="0"/>
                <a:buChar char="•"/>
                <a:defRPr sz="2000">
                  <a:latin typeface="+mn-lt"/>
                  <a:cs typeface="+mn-cs"/>
                </a:defRPr>
              </a:lvl7pPr>
              <a:lvl8pPr marL="3429000" indent="-228600" defTabSz="914400">
                <a:spcBef>
                  <a:spcPct val="20000"/>
                </a:spcBef>
                <a:buFont typeface="Arial" pitchFamily="34" charset="0"/>
                <a:buChar char="•"/>
                <a:defRPr sz="2000">
                  <a:latin typeface="+mn-lt"/>
                  <a:cs typeface="+mn-cs"/>
                </a:defRPr>
              </a:lvl8pPr>
              <a:lvl9pPr marL="3886200" indent="-228600" defTabSz="914400">
                <a:spcBef>
                  <a:spcPct val="20000"/>
                </a:spcBef>
                <a:buFont typeface="Arial" pitchFamily="34" charset="0"/>
                <a:buChar char="•"/>
                <a:defRPr sz="2000">
                  <a:latin typeface="+mn-lt"/>
                  <a:cs typeface="+mn-cs"/>
                </a:defRPr>
              </a:lvl9pPr>
            </a:lstStyle>
            <a:p>
              <a:r>
                <a:rPr lang="fr-FR" dirty="0">
                  <a:solidFill>
                    <a:srgbClr val="FF0066"/>
                  </a:solidFill>
                </a:rPr>
                <a:t>ACCESSOIRES CONNECTES </a:t>
              </a:r>
              <a:r>
                <a:rPr lang="fr-FR" sz="1100" b="0" dirty="0" smtClean="0">
                  <a:solidFill>
                    <a:srgbClr val="FF0066"/>
                  </a:solidFill>
                </a:rPr>
                <a:t>(SAC A DOS, CASQUE)</a:t>
              </a:r>
              <a:endParaRPr lang="fr-FR" sz="1100" b="0" dirty="0">
                <a:solidFill>
                  <a:srgbClr val="FF0066"/>
                </a:solidFill>
              </a:endParaRPr>
            </a:p>
          </p:txBody>
        </p:sp>
        <p:sp>
          <p:nvSpPr>
            <p:cNvPr id="296" name="Espace réservé du contenu 2"/>
            <p:cNvSpPr txBox="1">
              <a:spLocks/>
            </p:cNvSpPr>
            <p:nvPr/>
          </p:nvSpPr>
          <p:spPr bwMode="auto">
            <a:xfrm>
              <a:off x="233112" y="6043072"/>
              <a:ext cx="2880000" cy="31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fr-FR" sz="1600" b="1" dirty="0" smtClean="0">
                  <a:solidFill>
                    <a:schemeClr val="accent3"/>
                  </a:solidFill>
                </a:rPr>
                <a:t>PEDALE CONNECTEE</a:t>
              </a:r>
              <a:endParaRPr lang="fr-FR" sz="1600" b="1" dirty="0">
                <a:solidFill>
                  <a:schemeClr val="accent3"/>
                </a:solidFill>
              </a:endParaRPr>
            </a:p>
          </p:txBody>
        </p:sp>
        <p:sp>
          <p:nvSpPr>
            <p:cNvPr id="297" name="Espace réservé du contenu 2"/>
            <p:cNvSpPr txBox="1">
              <a:spLocks/>
            </p:cNvSpPr>
            <p:nvPr/>
          </p:nvSpPr>
          <p:spPr bwMode="auto">
            <a:xfrm>
              <a:off x="5976416" y="3558923"/>
              <a:ext cx="2880000" cy="31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fr-FR" sz="1600" b="1" dirty="0" smtClean="0">
                  <a:solidFill>
                    <a:schemeClr val="accent5"/>
                  </a:solidFill>
                </a:rPr>
                <a:t>GUIDON CONNECTE</a:t>
              </a:r>
              <a:endParaRPr lang="fr-FR" sz="1600" b="1" dirty="0">
                <a:solidFill>
                  <a:schemeClr val="accent5"/>
                </a:solidFill>
              </a:endParaRPr>
            </a:p>
          </p:txBody>
        </p:sp>
        <p:sp>
          <p:nvSpPr>
            <p:cNvPr id="299" name="Espace réservé du contenu 2"/>
            <p:cNvSpPr txBox="1">
              <a:spLocks/>
            </p:cNvSpPr>
            <p:nvPr/>
          </p:nvSpPr>
          <p:spPr bwMode="auto">
            <a:xfrm>
              <a:off x="6179449" y="5899056"/>
              <a:ext cx="2880000" cy="31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fr-FR" sz="1600" b="1" dirty="0" smtClean="0">
                  <a:solidFill>
                    <a:schemeClr val="accent6"/>
                  </a:solidFill>
                </a:rPr>
                <a:t>ROUE CONNECTEE</a:t>
              </a:r>
              <a:endParaRPr lang="fr-FR" sz="1600" b="1" dirty="0">
                <a:solidFill>
                  <a:schemeClr val="accent6"/>
                </a:solidFill>
              </a:endParaRPr>
            </a:p>
          </p:txBody>
        </p:sp>
        <p:cxnSp>
          <p:nvCxnSpPr>
            <p:cNvPr id="300" name="Connecteur droit 299"/>
            <p:cNvCxnSpPr/>
            <p:nvPr/>
          </p:nvCxnSpPr>
          <p:spPr>
            <a:xfrm flipH="1">
              <a:off x="240145" y="3925215"/>
              <a:ext cx="3600402" cy="1"/>
            </a:xfrm>
            <a:prstGeom prst="line">
              <a:avLst/>
            </a:prstGeom>
            <a:ln w="76200">
              <a:solidFill>
                <a:srgbClr val="CC3399"/>
              </a:solidFill>
            </a:ln>
          </p:spPr>
          <p:style>
            <a:lnRef idx="1">
              <a:schemeClr val="accent1"/>
            </a:lnRef>
            <a:fillRef idx="0">
              <a:schemeClr val="accent1"/>
            </a:fillRef>
            <a:effectRef idx="0">
              <a:schemeClr val="accent1"/>
            </a:effectRef>
            <a:fontRef idx="minor">
              <a:schemeClr val="tx1"/>
            </a:fontRef>
          </p:style>
        </p:cxnSp>
        <p:sp>
          <p:nvSpPr>
            <p:cNvPr id="301" name="Espace réservé du contenu 2"/>
            <p:cNvSpPr txBox="1">
              <a:spLocks/>
            </p:cNvSpPr>
            <p:nvPr/>
          </p:nvSpPr>
          <p:spPr bwMode="auto">
            <a:xfrm>
              <a:off x="360112" y="3608585"/>
              <a:ext cx="2880000" cy="31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fr-FR" sz="1600" b="1" dirty="0" smtClean="0">
                  <a:solidFill>
                    <a:srgbClr val="CC3399"/>
                  </a:solidFill>
                </a:rPr>
                <a:t>ANTIVOL CONNECTE</a:t>
              </a:r>
              <a:endParaRPr lang="fr-FR" sz="1600" b="1" dirty="0">
                <a:solidFill>
                  <a:srgbClr val="CC3399"/>
                </a:solidFill>
              </a:endParaRPr>
            </a:p>
          </p:txBody>
        </p:sp>
        <p:pic>
          <p:nvPicPr>
            <p:cNvPr id="304" name="Image 30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72468" y="3600277"/>
              <a:ext cx="271700" cy="270000"/>
            </a:xfrm>
            <a:prstGeom prst="rect">
              <a:avLst/>
            </a:prstGeom>
          </p:spPr>
        </p:pic>
        <p:pic>
          <p:nvPicPr>
            <p:cNvPr id="305" name="Image 30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780279" y="3600277"/>
              <a:ext cx="193499" cy="270000"/>
            </a:xfrm>
            <a:prstGeom prst="rect">
              <a:avLst/>
            </a:prstGeom>
          </p:spPr>
        </p:pic>
        <p:pic>
          <p:nvPicPr>
            <p:cNvPr id="308" name="Image 30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4436" y="6048507"/>
              <a:ext cx="271700" cy="270000"/>
            </a:xfrm>
            <a:prstGeom prst="rect">
              <a:avLst/>
            </a:prstGeom>
          </p:spPr>
        </p:pic>
        <p:pic>
          <p:nvPicPr>
            <p:cNvPr id="310" name="Image 30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21574" y="6048507"/>
              <a:ext cx="193499" cy="270000"/>
            </a:xfrm>
            <a:prstGeom prst="rect">
              <a:avLst/>
            </a:prstGeom>
          </p:spPr>
        </p:pic>
        <p:pic>
          <p:nvPicPr>
            <p:cNvPr id="313" name="Image 3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484205" y="5892664"/>
              <a:ext cx="271700" cy="270000"/>
            </a:xfrm>
            <a:prstGeom prst="rect">
              <a:avLst/>
            </a:prstGeom>
          </p:spPr>
        </p:pic>
        <p:pic>
          <p:nvPicPr>
            <p:cNvPr id="318" name="Image 31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55176" y="5892664"/>
              <a:ext cx="193499" cy="270000"/>
            </a:xfrm>
            <a:prstGeom prst="rect">
              <a:avLst/>
            </a:prstGeom>
          </p:spPr>
        </p:pic>
        <p:pic>
          <p:nvPicPr>
            <p:cNvPr id="342" name="Image 34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788613" y="3582238"/>
              <a:ext cx="295313" cy="270000"/>
            </a:xfrm>
            <a:prstGeom prst="rect">
              <a:avLst/>
            </a:prstGeom>
          </p:spPr>
        </p:pic>
        <p:sp>
          <p:nvSpPr>
            <p:cNvPr id="347" name="Rectangle 346"/>
            <p:cNvSpPr/>
            <p:nvPr/>
          </p:nvSpPr>
          <p:spPr>
            <a:xfrm>
              <a:off x="6048822" y="6273810"/>
              <a:ext cx="3792521" cy="381673"/>
            </a:xfrm>
            <a:prstGeom prst="rect">
              <a:avLst/>
            </a:prstGeom>
          </p:spPr>
          <p:txBody>
            <a:bodyPr wrap="square" anchor="ctr">
              <a:noAutofit/>
            </a:bodyPr>
            <a:lstStyle/>
            <a:p>
              <a:pPr marL="0" lvl="1" indent="-300517" defTabSz="666750">
                <a:spcAft>
                  <a:spcPct val="20000"/>
                </a:spcAft>
              </a:pPr>
              <a:r>
                <a:rPr lang="fr-FR" sz="800" i="1" cap="all" dirty="0">
                  <a:solidFill>
                    <a:schemeClr val="accent6"/>
                  </a:solidFill>
                  <a:latin typeface="Arial" panose="020B0604020202020204" pitchFamily="34" charset="0"/>
                  <a:cs typeface="Arial" panose="020B0604020202020204" pitchFamily="34" charset="0"/>
                </a:rPr>
                <a:t>… POUR récupérer une partie de SON énergie pendant SES déplacements urbains</a:t>
              </a:r>
            </a:p>
          </p:txBody>
        </p:sp>
        <p:cxnSp>
          <p:nvCxnSpPr>
            <p:cNvPr id="350" name="Connecteur droit 349"/>
            <p:cNvCxnSpPr/>
            <p:nvPr/>
          </p:nvCxnSpPr>
          <p:spPr>
            <a:xfrm flipV="1">
              <a:off x="3816177" y="3888312"/>
              <a:ext cx="0" cy="1231558"/>
            </a:xfrm>
            <a:prstGeom prst="line">
              <a:avLst/>
            </a:prstGeom>
            <a:ln w="76200">
              <a:solidFill>
                <a:srgbClr val="CC3399"/>
              </a:solidFill>
            </a:ln>
          </p:spPr>
          <p:style>
            <a:lnRef idx="1">
              <a:schemeClr val="accent1"/>
            </a:lnRef>
            <a:fillRef idx="0">
              <a:schemeClr val="accent1"/>
            </a:fillRef>
            <a:effectRef idx="0">
              <a:schemeClr val="accent1"/>
            </a:effectRef>
            <a:fontRef idx="minor">
              <a:schemeClr val="tx1"/>
            </a:fontRef>
          </p:style>
        </p:cxnSp>
        <p:cxnSp>
          <p:nvCxnSpPr>
            <p:cNvPr id="354" name="Connecteur droit 353"/>
            <p:cNvCxnSpPr/>
            <p:nvPr/>
          </p:nvCxnSpPr>
          <p:spPr>
            <a:xfrm>
              <a:off x="4559628" y="2510129"/>
              <a:ext cx="0" cy="1415087"/>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sp>
          <p:nvSpPr>
            <p:cNvPr id="355" name="Rectangle 354"/>
            <p:cNvSpPr/>
            <p:nvPr/>
          </p:nvSpPr>
          <p:spPr>
            <a:xfrm>
              <a:off x="211055" y="3956116"/>
              <a:ext cx="3552805" cy="286756"/>
            </a:xfrm>
            <a:prstGeom prst="rect">
              <a:avLst/>
            </a:prstGeom>
          </p:spPr>
          <p:txBody>
            <a:bodyPr wrap="square" anchor="ctr">
              <a:noAutofit/>
            </a:bodyPr>
            <a:lstStyle/>
            <a:p>
              <a:pPr marL="0" lvl="1" indent="-300517" defTabSz="666750">
                <a:spcAft>
                  <a:spcPct val="20000"/>
                </a:spcAft>
              </a:pPr>
              <a:r>
                <a:rPr lang="fr-FR" sz="800" i="1" cap="all" dirty="0">
                  <a:solidFill>
                    <a:srgbClr val="CC3399"/>
                  </a:solidFill>
                  <a:latin typeface="Arial" panose="020B0604020202020204" pitchFamily="34" charset="0"/>
                  <a:cs typeface="Arial" panose="020B0604020202020204" pitchFamily="34" charset="0"/>
                </a:rPr>
                <a:t>… POUR NE PLUS JAMAIS PERDRE SA Clé DE CADENAS, NI SON Vélo !</a:t>
              </a:r>
            </a:p>
          </p:txBody>
        </p:sp>
        <p:sp>
          <p:nvSpPr>
            <p:cNvPr id="361" name="Rectangle 360"/>
            <p:cNvSpPr/>
            <p:nvPr/>
          </p:nvSpPr>
          <p:spPr>
            <a:xfrm>
              <a:off x="224590" y="6419131"/>
              <a:ext cx="3231545" cy="260687"/>
            </a:xfrm>
            <a:prstGeom prst="rect">
              <a:avLst/>
            </a:prstGeom>
          </p:spPr>
          <p:txBody>
            <a:bodyPr wrap="square" anchor="ctr">
              <a:noAutofit/>
            </a:bodyPr>
            <a:lstStyle/>
            <a:p>
              <a:pPr marL="0" lvl="1" indent="-300517" defTabSz="666750">
                <a:spcAft>
                  <a:spcPct val="20000"/>
                </a:spcAft>
              </a:pPr>
              <a:r>
                <a:rPr lang="fr-FR" sz="800" i="1" cap="all" dirty="0">
                  <a:solidFill>
                    <a:schemeClr val="accent3"/>
                  </a:solidFill>
                  <a:latin typeface="Arial" panose="020B0604020202020204" pitchFamily="34" charset="0"/>
                  <a:cs typeface="Arial" panose="020B0604020202020204" pitchFamily="34" charset="0"/>
                </a:rPr>
                <a:t>… POUR TRANSFORMER SON Vélo EN COACH SPORTIF</a:t>
              </a:r>
            </a:p>
          </p:txBody>
        </p:sp>
        <p:sp>
          <p:nvSpPr>
            <p:cNvPr id="362" name="Rectangle 361"/>
            <p:cNvSpPr/>
            <p:nvPr/>
          </p:nvSpPr>
          <p:spPr>
            <a:xfrm>
              <a:off x="4608263" y="2614033"/>
              <a:ext cx="5197569" cy="260687"/>
            </a:xfrm>
            <a:prstGeom prst="rect">
              <a:avLst/>
            </a:prstGeom>
          </p:spPr>
          <p:txBody>
            <a:bodyPr wrap="square" anchor="ctr">
              <a:noAutofit/>
            </a:bodyPr>
            <a:lstStyle/>
            <a:p>
              <a:pPr marL="0" lvl="1" indent="-300517" defTabSz="666750">
                <a:spcAft>
                  <a:spcPct val="20000"/>
                </a:spcAft>
              </a:pPr>
              <a:r>
                <a:rPr lang="fr-FR" sz="800" i="1" cap="all" dirty="0">
                  <a:solidFill>
                    <a:srgbClr val="FF0066"/>
                  </a:solidFill>
                  <a:latin typeface="Arial" panose="020B0604020202020204" pitchFamily="34" charset="0"/>
                  <a:cs typeface="Arial" panose="020B0604020202020204" pitchFamily="34" charset="0"/>
                </a:rPr>
                <a:t>… POUR ANALYSER SES PERFORMANCES AVEC </a:t>
              </a:r>
              <a:r>
                <a:rPr lang="fr-FR" sz="800" i="1" cap="all" dirty="0" smtClean="0">
                  <a:solidFill>
                    <a:srgbClr val="FF0066"/>
                  </a:solidFill>
                  <a:latin typeface="Arial" panose="020B0604020202020204" pitchFamily="34" charset="0"/>
                  <a:cs typeface="Arial" panose="020B0604020202020204" pitchFamily="34" charset="0"/>
                </a:rPr>
                <a:t>Précision ET AMELIORER SA VISIBILITE A VELO</a:t>
              </a:r>
              <a:endParaRPr lang="fr-FR" sz="800" i="1" cap="all" dirty="0">
                <a:solidFill>
                  <a:srgbClr val="FF0066"/>
                </a:solidFill>
                <a:latin typeface="Arial" panose="020B0604020202020204" pitchFamily="34" charset="0"/>
                <a:cs typeface="Arial" panose="020B0604020202020204" pitchFamily="34" charset="0"/>
              </a:endParaRPr>
            </a:p>
          </p:txBody>
        </p:sp>
        <p:sp>
          <p:nvSpPr>
            <p:cNvPr id="363" name="Rectangle 362"/>
            <p:cNvSpPr/>
            <p:nvPr/>
          </p:nvSpPr>
          <p:spPr>
            <a:xfrm>
              <a:off x="5976415" y="3947562"/>
              <a:ext cx="3864929" cy="381673"/>
            </a:xfrm>
            <a:prstGeom prst="rect">
              <a:avLst/>
            </a:prstGeom>
          </p:spPr>
          <p:txBody>
            <a:bodyPr wrap="square" anchor="ctr">
              <a:noAutofit/>
            </a:bodyPr>
            <a:lstStyle/>
            <a:p>
              <a:pPr marL="0" lvl="1" indent="-300517" defTabSz="666750">
                <a:spcAft>
                  <a:spcPct val="20000"/>
                </a:spcAft>
              </a:pPr>
              <a:r>
                <a:rPr lang="fr-FR" sz="800" i="1" cap="all" dirty="0">
                  <a:solidFill>
                    <a:schemeClr val="accent5"/>
                  </a:solidFill>
                  <a:latin typeface="Arial" panose="020B0604020202020204" pitchFamily="34" charset="0"/>
                  <a:cs typeface="Arial" panose="020B0604020202020204" pitchFamily="34" charset="0"/>
                </a:rPr>
                <a:t>… POUR TRANSFORMER SON Vélo EN CARTE Routière Connectée OU en Lumière NOCTURNE</a:t>
              </a:r>
            </a:p>
          </p:txBody>
        </p:sp>
        <p:pic>
          <p:nvPicPr>
            <p:cNvPr id="367" name="Image 36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540707" y="3582238"/>
              <a:ext cx="252133" cy="270000"/>
            </a:xfrm>
            <a:prstGeom prst="rect">
              <a:avLst/>
            </a:prstGeom>
          </p:spPr>
        </p:pic>
        <p:pic>
          <p:nvPicPr>
            <p:cNvPr id="369" name="Image 36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783181" y="2189460"/>
              <a:ext cx="252133" cy="270000"/>
            </a:xfrm>
            <a:prstGeom prst="rect">
              <a:avLst/>
            </a:prstGeom>
          </p:spPr>
        </p:pic>
        <p:sp>
          <p:nvSpPr>
            <p:cNvPr id="375" name="Cœur 32"/>
            <p:cNvSpPr/>
            <p:nvPr/>
          </p:nvSpPr>
          <p:spPr>
            <a:xfrm>
              <a:off x="9122422" y="2189460"/>
              <a:ext cx="288000" cy="270000"/>
            </a:xfrm>
            <a:custGeom>
              <a:avLst/>
              <a:gdLst/>
              <a:ahLst/>
              <a:cxnLst/>
              <a:rect l="l" t="t" r="r" b="b"/>
              <a:pathLst>
                <a:path w="2682225" h="2417971">
                  <a:moveTo>
                    <a:pt x="477617" y="894735"/>
                  </a:moveTo>
                  <a:lnTo>
                    <a:pt x="605207" y="1639014"/>
                  </a:lnTo>
                  <a:lnTo>
                    <a:pt x="647737" y="1639014"/>
                  </a:lnTo>
                  <a:lnTo>
                    <a:pt x="743431" y="1011693"/>
                  </a:lnTo>
                  <a:lnTo>
                    <a:pt x="849756" y="1118019"/>
                  </a:lnTo>
                  <a:lnTo>
                    <a:pt x="956082" y="979795"/>
                  </a:lnTo>
                  <a:lnTo>
                    <a:pt x="1019877" y="1086121"/>
                  </a:lnTo>
                  <a:lnTo>
                    <a:pt x="2583744" y="1113240"/>
                  </a:lnTo>
                  <a:cubicBezTo>
                    <a:pt x="2423736" y="1492582"/>
                    <a:pt x="2046880" y="1941542"/>
                    <a:pt x="1341188" y="2417971"/>
                  </a:cubicBezTo>
                  <a:cubicBezTo>
                    <a:pt x="628201" y="1936616"/>
                    <a:pt x="250884" y="1483302"/>
                    <a:pt x="93878" y="1101455"/>
                  </a:cubicBezTo>
                  <a:lnTo>
                    <a:pt x="222435" y="990428"/>
                  </a:lnTo>
                  <a:lnTo>
                    <a:pt x="381924" y="1213712"/>
                  </a:lnTo>
                  <a:close/>
                  <a:moveTo>
                    <a:pt x="635350" y="108"/>
                  </a:moveTo>
                  <a:cubicBezTo>
                    <a:pt x="901638" y="4367"/>
                    <a:pt x="1185077" y="180097"/>
                    <a:pt x="1341188" y="581767"/>
                  </a:cubicBezTo>
                  <a:cubicBezTo>
                    <a:pt x="1744271" y="-455353"/>
                    <a:pt x="2996228" y="13827"/>
                    <a:pt x="2608759" y="1051240"/>
                  </a:cubicBezTo>
                  <a:lnTo>
                    <a:pt x="1073040" y="1032958"/>
                  </a:lnTo>
                  <a:lnTo>
                    <a:pt x="934817" y="852205"/>
                  </a:lnTo>
                  <a:lnTo>
                    <a:pt x="839124" y="1043591"/>
                  </a:lnTo>
                  <a:lnTo>
                    <a:pt x="711533" y="862837"/>
                  </a:lnTo>
                  <a:lnTo>
                    <a:pt x="615840" y="1458261"/>
                  </a:lnTo>
                  <a:lnTo>
                    <a:pt x="509514" y="341842"/>
                  </a:lnTo>
                  <a:lnTo>
                    <a:pt x="350026" y="1064856"/>
                  </a:lnTo>
                  <a:lnTo>
                    <a:pt x="201170" y="862837"/>
                  </a:lnTo>
                  <a:lnTo>
                    <a:pt x="75927" y="1056965"/>
                  </a:lnTo>
                  <a:cubicBezTo>
                    <a:pt x="-166565" y="418354"/>
                    <a:pt x="212800" y="-6650"/>
                    <a:pt x="635350" y="108"/>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385" name="Image 38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176466" y="3582238"/>
              <a:ext cx="271700" cy="270000"/>
            </a:xfrm>
            <a:prstGeom prst="rect">
              <a:avLst/>
            </a:prstGeom>
          </p:spPr>
        </p:pic>
        <p:pic>
          <p:nvPicPr>
            <p:cNvPr id="436" name="Image 43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773688" y="6048507"/>
              <a:ext cx="252133" cy="270000"/>
            </a:xfrm>
            <a:prstGeom prst="rect">
              <a:avLst/>
            </a:prstGeom>
          </p:spPr>
        </p:pic>
        <p:pic>
          <p:nvPicPr>
            <p:cNvPr id="437" name="Image 43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97056" y="3600277"/>
              <a:ext cx="252133" cy="270000"/>
            </a:xfrm>
            <a:prstGeom prst="rect">
              <a:avLst/>
            </a:prstGeom>
          </p:spPr>
        </p:pic>
        <p:pic>
          <p:nvPicPr>
            <p:cNvPr id="438" name="Image 43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090373" y="5892664"/>
              <a:ext cx="252133" cy="270000"/>
            </a:xfrm>
            <a:prstGeom prst="rect">
              <a:avLst/>
            </a:prstGeom>
          </p:spPr>
        </p:pic>
        <p:pic>
          <p:nvPicPr>
            <p:cNvPr id="443" name="Image 4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316651" y="2189460"/>
              <a:ext cx="379422" cy="270000"/>
            </a:xfrm>
            <a:prstGeom prst="rect">
              <a:avLst/>
            </a:prstGeom>
          </p:spPr>
        </p:pic>
        <p:pic>
          <p:nvPicPr>
            <p:cNvPr id="444" name="Image 4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97529" y="2189460"/>
              <a:ext cx="295311" cy="270000"/>
            </a:xfrm>
            <a:prstGeom prst="rect">
              <a:avLst/>
            </a:prstGeom>
          </p:spPr>
        </p:pic>
        <p:pic>
          <p:nvPicPr>
            <p:cNvPr id="445" name="Image 44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316651" y="3582238"/>
              <a:ext cx="379422" cy="270000"/>
            </a:xfrm>
            <a:prstGeom prst="rect">
              <a:avLst/>
            </a:prstGeom>
          </p:spPr>
        </p:pic>
      </p:grpSp>
      <p:grpSp>
        <p:nvGrpSpPr>
          <p:cNvPr id="151" name="Groupe 150"/>
          <p:cNvGrpSpPr/>
          <p:nvPr/>
        </p:nvGrpSpPr>
        <p:grpSpPr>
          <a:xfrm>
            <a:off x="211075" y="9576941"/>
            <a:ext cx="9653774" cy="3672408"/>
            <a:chOff x="211075" y="8187614"/>
            <a:chExt cx="9653774" cy="3672408"/>
          </a:xfrm>
        </p:grpSpPr>
        <p:grpSp>
          <p:nvGrpSpPr>
            <p:cNvPr id="133" name="Groupe 132"/>
            <p:cNvGrpSpPr/>
            <p:nvPr/>
          </p:nvGrpSpPr>
          <p:grpSpPr>
            <a:xfrm>
              <a:off x="233281" y="9369640"/>
              <a:ext cx="9415543" cy="720000"/>
              <a:chOff x="233281" y="9369640"/>
              <a:chExt cx="9415543" cy="720000"/>
            </a:xfrm>
          </p:grpSpPr>
          <p:cxnSp>
            <p:nvCxnSpPr>
              <p:cNvPr id="26" name="Connecteur droit 25"/>
              <p:cNvCxnSpPr/>
              <p:nvPr/>
            </p:nvCxnSpPr>
            <p:spPr>
              <a:xfrm flipV="1">
                <a:off x="233281" y="9717145"/>
                <a:ext cx="8695543" cy="24991"/>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8928824" y="9369640"/>
                <a:ext cx="720000" cy="720000"/>
              </a:xfrm>
              <a:prstGeom prst="ellipse">
                <a:avLst/>
              </a:prstGeom>
              <a:solidFill>
                <a:srgbClr val="D6DCE4"/>
              </a:solidFill>
              <a:ln w="12700">
                <a:solidFill>
                  <a:srgbClr val="FF00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altLang="zh-CN" sz="1200" b="1" dirty="0">
                    <a:solidFill>
                      <a:srgbClr val="FF0066"/>
                    </a:solidFill>
                    <a:latin typeface="Arial" panose="020B0604020202020204" pitchFamily="34" charset="0"/>
                    <a:cs typeface="Arial" panose="020B0604020202020204" pitchFamily="34" charset="0"/>
                  </a:rPr>
                  <a:t>~ </a:t>
                </a:r>
                <a:r>
                  <a:rPr lang="fr-FR" altLang="zh-CN" sz="1200" b="1" dirty="0" smtClean="0">
                    <a:solidFill>
                      <a:srgbClr val="FF0066"/>
                    </a:solidFill>
                    <a:latin typeface="Arial" panose="020B0604020202020204" pitchFamily="34" charset="0"/>
                    <a:cs typeface="Arial" panose="020B0604020202020204" pitchFamily="34" charset="0"/>
                  </a:rPr>
                  <a:t>209</a:t>
                </a:r>
                <a:r>
                  <a:rPr lang="fr-FR" altLang="zh-CN" sz="1200" b="1" dirty="0" smtClean="0">
                    <a:solidFill>
                      <a:srgbClr val="FF0066"/>
                    </a:solidFill>
                    <a:latin typeface="Arial" panose="020B0604020202020204" pitchFamily="34" charset="0"/>
                    <a:cs typeface="Arial" panose="020B0604020202020204" pitchFamily="34" charset="0"/>
                  </a:rPr>
                  <a:t>€</a:t>
                </a:r>
                <a:endParaRPr lang="fr-FR" altLang="zh-CN" sz="1200" b="1" dirty="0" smtClean="0">
                  <a:solidFill>
                    <a:srgbClr val="FF0066"/>
                  </a:solidFill>
                  <a:latin typeface="Arial" panose="020B0604020202020204" pitchFamily="34" charset="0"/>
                  <a:cs typeface="Arial" panose="020B0604020202020204" pitchFamily="34" charset="0"/>
                </a:endParaRPr>
              </a:p>
            </p:txBody>
          </p:sp>
          <p:sp>
            <p:nvSpPr>
              <p:cNvPr id="6" name="ZoneTexte 5"/>
              <p:cNvSpPr txBox="1"/>
              <p:nvPr/>
            </p:nvSpPr>
            <p:spPr>
              <a:xfrm>
                <a:off x="3028451" y="9529585"/>
                <a:ext cx="3240000" cy="400110"/>
              </a:xfrm>
              <a:prstGeom prst="rect">
                <a:avLst/>
              </a:prstGeom>
              <a:solidFill>
                <a:srgbClr val="D6DCE4"/>
              </a:solidFill>
              <a:ln w="12700">
                <a:solidFill>
                  <a:srgbClr val="FF0066"/>
                </a:solidFill>
                <a:prstDash val="solid"/>
              </a:ln>
            </p:spPr>
            <p:txBody>
              <a:bodyPr wrap="square" rtlCol="0">
                <a:spAutoFit/>
              </a:bodyPr>
              <a:lstStyle/>
              <a:p>
                <a:r>
                  <a:rPr lang="fr-FR" sz="1000" dirty="0" smtClean="0"/>
                  <a:t>Qualité du casque et fiabilité des capteurs</a:t>
                </a:r>
              </a:p>
              <a:p>
                <a:r>
                  <a:rPr lang="fr-FR" sz="1000" dirty="0" smtClean="0"/>
                  <a:t>Fonctionne avec la plupart des applications de fitness</a:t>
                </a:r>
              </a:p>
            </p:txBody>
          </p:sp>
          <p:sp>
            <p:nvSpPr>
              <p:cNvPr id="2" name="ZoneTexte 1"/>
              <p:cNvSpPr txBox="1"/>
              <p:nvPr/>
            </p:nvSpPr>
            <p:spPr>
              <a:xfrm>
                <a:off x="242079" y="9372587"/>
                <a:ext cx="2070000" cy="714107"/>
              </a:xfrm>
              <a:prstGeom prst="ellipse">
                <a:avLst/>
              </a:prstGeom>
              <a:solidFill>
                <a:srgbClr val="D6DCE4"/>
              </a:solidFill>
              <a:ln>
                <a:solidFill>
                  <a:srgbClr val="FF0066"/>
                </a:solidFill>
              </a:ln>
            </p:spPr>
            <p:txBody>
              <a:bodyPr wrap="square" lIns="0" tIns="0" rIns="0" bIns="0" rtlCol="0">
                <a:spAutoFit/>
              </a:bodyPr>
              <a:lstStyle/>
              <a:p>
                <a:pPr algn="ctr"/>
                <a:r>
                  <a:rPr lang="fr-FR" sz="1100" b="1" dirty="0" err="1" smtClean="0"/>
                  <a:t>LifeBeam</a:t>
                </a:r>
                <a:r>
                  <a:rPr lang="fr-FR" sz="1100" b="1" dirty="0" smtClean="0"/>
                  <a:t> Smart </a:t>
                </a:r>
                <a:r>
                  <a:rPr lang="fr-FR" sz="1100" b="1" dirty="0" err="1" smtClean="0"/>
                  <a:t>Helmet</a:t>
                </a:r>
                <a:r>
                  <a:rPr lang="fr-FR" sz="1100" b="1" dirty="0" smtClean="0"/>
                  <a:t> </a:t>
                </a:r>
              </a:p>
              <a:p>
                <a:pPr algn="ctr"/>
                <a:r>
                  <a:rPr lang="fr-FR" sz="1100" dirty="0" smtClean="0"/>
                  <a:t>by </a:t>
                </a:r>
                <a:r>
                  <a:rPr lang="fr-FR" sz="1100" dirty="0" err="1" smtClean="0"/>
                  <a:t>Lazer</a:t>
                </a:r>
                <a:r>
                  <a:rPr lang="fr-FR" sz="1100" dirty="0" smtClean="0"/>
                  <a:t> et </a:t>
                </a:r>
                <a:r>
                  <a:rPr lang="fr-FR" sz="1100" dirty="0" err="1" smtClean="0"/>
                  <a:t>Lifebeam</a:t>
                </a:r>
                <a:endParaRPr lang="fr-FR" sz="1100" dirty="0"/>
              </a:p>
            </p:txBody>
          </p:sp>
          <p:sp>
            <p:nvSpPr>
              <p:cNvPr id="21" name="ZoneTexte 20"/>
              <p:cNvSpPr txBox="1"/>
              <p:nvPr/>
            </p:nvSpPr>
            <p:spPr>
              <a:xfrm>
                <a:off x="6518637" y="9529040"/>
                <a:ext cx="2160000" cy="401200"/>
              </a:xfrm>
              <a:prstGeom prst="rect">
                <a:avLst/>
              </a:prstGeom>
              <a:solidFill>
                <a:srgbClr val="D6DCE4"/>
              </a:solidFill>
              <a:ln w="12700">
                <a:solidFill>
                  <a:srgbClr val="FF0066"/>
                </a:solidFill>
                <a:prstDash val="sysDash"/>
              </a:ln>
            </p:spPr>
            <p:txBody>
              <a:bodyPr wrap="square" lIns="144000" tIns="46800" rtlCol="0">
                <a:spAutoFit/>
              </a:bodyPr>
              <a:lstStyle/>
              <a:p>
                <a:pPr marL="171450" indent="-171450">
                  <a:buFont typeface="Arial" panose="020B0604020202020204" pitchFamily="34" charset="0"/>
                  <a:buChar char="•"/>
                </a:pPr>
                <a:r>
                  <a:rPr lang="fr-FR" sz="1000" dirty="0" smtClean="0"/>
                  <a:t>Autonomie: 17h</a:t>
                </a:r>
              </a:p>
              <a:p>
                <a:pPr marL="171450" indent="-171450">
                  <a:buFont typeface="Arial" panose="020B0604020202020204" pitchFamily="34" charset="0"/>
                  <a:buChar char="•"/>
                </a:pPr>
                <a:r>
                  <a:rPr lang="fr-FR" sz="1000" dirty="0" smtClean="0"/>
                  <a:t>Connectivité: Bluetooth, ANT+</a:t>
                </a:r>
              </a:p>
            </p:txBody>
          </p:sp>
          <p:sp>
            <p:nvSpPr>
              <p:cNvPr id="27" name="Ellipse 26"/>
              <p:cNvSpPr/>
              <p:nvPr/>
            </p:nvSpPr>
            <p:spPr>
              <a:xfrm>
                <a:off x="2562265" y="9621918"/>
                <a:ext cx="216000" cy="215444"/>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44" name="Groupe 1043"/>
            <p:cNvGrpSpPr/>
            <p:nvPr/>
          </p:nvGrpSpPr>
          <p:grpSpPr>
            <a:xfrm>
              <a:off x="228117" y="10254831"/>
              <a:ext cx="9420707" cy="720000"/>
              <a:chOff x="228117" y="10367824"/>
              <a:chExt cx="9420707" cy="720000"/>
            </a:xfrm>
          </p:grpSpPr>
          <p:cxnSp>
            <p:nvCxnSpPr>
              <p:cNvPr id="237" name="Connecteur droit 236"/>
              <p:cNvCxnSpPr/>
              <p:nvPr/>
            </p:nvCxnSpPr>
            <p:spPr>
              <a:xfrm flipV="1">
                <a:off x="229597" y="10706127"/>
                <a:ext cx="8699227" cy="43395"/>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
            <p:nvSpPr>
              <p:cNvPr id="239" name="ZoneTexte 238"/>
              <p:cNvSpPr txBox="1"/>
              <p:nvPr/>
            </p:nvSpPr>
            <p:spPr>
              <a:xfrm>
                <a:off x="3028451" y="10373881"/>
                <a:ext cx="3240000" cy="707886"/>
              </a:xfrm>
              <a:prstGeom prst="rect">
                <a:avLst/>
              </a:prstGeom>
              <a:solidFill>
                <a:srgbClr val="D6DCE4"/>
              </a:solidFill>
              <a:ln w="12700">
                <a:solidFill>
                  <a:srgbClr val="FF0066"/>
                </a:solidFill>
                <a:prstDash val="solid"/>
              </a:ln>
            </p:spPr>
            <p:txBody>
              <a:bodyPr wrap="square" rtlCol="0">
                <a:spAutoFit/>
              </a:bodyPr>
              <a:lstStyle/>
              <a:p>
                <a:r>
                  <a:rPr lang="fr-FR" sz="1000" dirty="0"/>
                  <a:t>Analyse </a:t>
                </a:r>
                <a:r>
                  <a:rPr lang="fr-FR" sz="1000" dirty="0" smtClean="0"/>
                  <a:t>de </a:t>
                </a:r>
                <a:r>
                  <a:rPr lang="fr-FR" sz="1000" dirty="0"/>
                  <a:t>la concentration pour </a:t>
                </a:r>
                <a:r>
                  <a:rPr lang="fr-FR" sz="1000" dirty="0" smtClean="0"/>
                  <a:t>améliorer </a:t>
                </a:r>
                <a:r>
                  <a:rPr lang="fr-FR" sz="1000" dirty="0"/>
                  <a:t>le trajet du </a:t>
                </a:r>
                <a:r>
                  <a:rPr lang="fr-FR" sz="1000" dirty="0" smtClean="0"/>
                  <a:t>cycliste (détection zones dangereuses)</a:t>
                </a:r>
                <a:endParaRPr lang="fr-FR" sz="1000" dirty="0" smtClean="0"/>
              </a:p>
              <a:p>
                <a:r>
                  <a:rPr lang="fr-FR" sz="1000" dirty="0" smtClean="0"/>
                  <a:t>Enrichissement de </a:t>
                </a:r>
                <a:r>
                  <a:rPr lang="fr-FR" sz="1000" dirty="0" smtClean="0"/>
                  <a:t>la cartographie en temps </a:t>
                </a:r>
                <a:r>
                  <a:rPr lang="fr-FR" sz="1000" dirty="0"/>
                  <a:t>réel </a:t>
                </a:r>
                <a:r>
                  <a:rPr lang="fr-FR" sz="1000" dirty="0" smtClean="0"/>
                  <a:t>(communauté d’utilisateurs)</a:t>
                </a:r>
                <a:endParaRPr lang="fr-FR" sz="1000" dirty="0"/>
              </a:p>
            </p:txBody>
          </p:sp>
          <p:sp>
            <p:nvSpPr>
              <p:cNvPr id="240" name="ZoneTexte 239"/>
              <p:cNvSpPr txBox="1"/>
              <p:nvPr/>
            </p:nvSpPr>
            <p:spPr>
              <a:xfrm>
                <a:off x="228117" y="10424870"/>
                <a:ext cx="2070000" cy="605909"/>
              </a:xfrm>
              <a:prstGeom prst="ellipse">
                <a:avLst/>
              </a:prstGeom>
              <a:solidFill>
                <a:srgbClr val="D6DCE4"/>
              </a:solidFill>
              <a:ln>
                <a:solidFill>
                  <a:srgbClr val="FF0066"/>
                </a:solidFill>
              </a:ln>
            </p:spPr>
            <p:txBody>
              <a:bodyPr wrap="square" rtlCol="0">
                <a:spAutoFit/>
              </a:bodyPr>
              <a:lstStyle/>
              <a:p>
                <a:pPr algn="ctr"/>
                <a:r>
                  <a:rPr lang="fr-FR" sz="1100" b="1" dirty="0" err="1" smtClean="0"/>
                  <a:t>MindRider</a:t>
                </a:r>
                <a:r>
                  <a:rPr lang="fr-FR" sz="1100" b="1" dirty="0" smtClean="0"/>
                  <a:t> </a:t>
                </a:r>
                <a:endParaRPr lang="fr-FR" sz="1100" dirty="0" smtClean="0"/>
              </a:p>
              <a:p>
                <a:pPr algn="ctr"/>
                <a:r>
                  <a:rPr lang="fr-FR" sz="1100" dirty="0" smtClean="0"/>
                  <a:t>by </a:t>
                </a:r>
                <a:r>
                  <a:rPr lang="fr-FR" sz="1100" dirty="0" err="1"/>
                  <a:t>DuKor</a:t>
                </a:r>
                <a:endParaRPr lang="fr-FR" sz="1100" dirty="0"/>
              </a:p>
            </p:txBody>
          </p:sp>
          <p:sp>
            <p:nvSpPr>
              <p:cNvPr id="243" name="ZoneTexte 242"/>
              <p:cNvSpPr txBox="1"/>
              <p:nvPr/>
            </p:nvSpPr>
            <p:spPr>
              <a:xfrm>
                <a:off x="6518637" y="10527224"/>
                <a:ext cx="2160000" cy="401200"/>
              </a:xfrm>
              <a:prstGeom prst="rect">
                <a:avLst/>
              </a:prstGeom>
              <a:solidFill>
                <a:srgbClr val="D6DCE4"/>
              </a:solidFill>
              <a:ln w="12700">
                <a:solidFill>
                  <a:srgbClr val="FF0066"/>
                </a:solidFill>
                <a:prstDash val="sysDash"/>
              </a:ln>
            </p:spPr>
            <p:txBody>
              <a:bodyPr wrap="square" lIns="144000" tIns="46800" rtlCol="0">
                <a:spAutoFit/>
              </a:bodyPr>
              <a:lstStyle/>
              <a:p>
                <a:pPr marL="171450" indent="-171450">
                  <a:buFont typeface="Arial" panose="020B0604020202020204" pitchFamily="34" charset="0"/>
                  <a:buChar char="•"/>
                </a:pPr>
                <a:r>
                  <a:rPr lang="fr-FR" sz="1000" dirty="0" smtClean="0"/>
                  <a:t>Autonomie de 10 à 24h</a:t>
                </a:r>
              </a:p>
              <a:p>
                <a:pPr marL="171450" indent="-171450">
                  <a:buFont typeface="Arial" panose="020B0604020202020204" pitchFamily="34" charset="0"/>
                  <a:buChar char="•"/>
                </a:pPr>
                <a:r>
                  <a:rPr lang="fr-FR" sz="1000" dirty="0" smtClean="0"/>
                  <a:t>Connectivité: Bluetooth</a:t>
                </a:r>
              </a:p>
            </p:txBody>
          </p:sp>
          <p:sp>
            <p:nvSpPr>
              <p:cNvPr id="244" name="Ellipse 243"/>
              <p:cNvSpPr/>
              <p:nvPr/>
            </p:nvSpPr>
            <p:spPr>
              <a:xfrm>
                <a:off x="2562265" y="10620102"/>
                <a:ext cx="216000" cy="215444"/>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8" name="Ellipse 407"/>
              <p:cNvSpPr/>
              <p:nvPr/>
            </p:nvSpPr>
            <p:spPr>
              <a:xfrm>
                <a:off x="8928824" y="10367824"/>
                <a:ext cx="720000" cy="720000"/>
              </a:xfrm>
              <a:prstGeom prst="ellipse">
                <a:avLst/>
              </a:prstGeom>
              <a:solidFill>
                <a:srgbClr val="D6DCE4"/>
              </a:solidFill>
              <a:ln w="12700">
                <a:solidFill>
                  <a:srgbClr val="FF00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altLang="zh-CN" sz="1200" b="1" dirty="0" smtClean="0">
                    <a:solidFill>
                      <a:srgbClr val="FF0066"/>
                    </a:solidFill>
                    <a:latin typeface="Arial" panose="020B0604020202020204" pitchFamily="34" charset="0"/>
                    <a:cs typeface="Arial" panose="020B0604020202020204" pitchFamily="34" charset="0"/>
                  </a:rPr>
                  <a:t>~239€</a:t>
                </a:r>
                <a:r>
                  <a:rPr lang="fr-FR" altLang="zh-CN" sz="800" dirty="0" smtClean="0">
                    <a:solidFill>
                      <a:srgbClr val="FF0066"/>
                    </a:solidFill>
                    <a:latin typeface="Arial" panose="020B0604020202020204" pitchFamily="34" charset="0"/>
                    <a:cs typeface="Arial" panose="020B0604020202020204" pitchFamily="34" charset="0"/>
                  </a:rPr>
                  <a:t> </a:t>
                </a:r>
                <a:endParaRPr lang="fr-FR" altLang="zh-CN" sz="800" dirty="0" smtClean="0">
                  <a:solidFill>
                    <a:srgbClr val="FF0066"/>
                  </a:solidFill>
                  <a:latin typeface="Arial" panose="020B0604020202020204" pitchFamily="34" charset="0"/>
                  <a:cs typeface="Arial" panose="020B0604020202020204" pitchFamily="34" charset="0"/>
                </a:endParaRPr>
              </a:p>
              <a:p>
                <a:pPr algn="ctr"/>
                <a:r>
                  <a:rPr lang="fr-FR" altLang="zh-CN" sz="800" dirty="0" smtClean="0">
                    <a:solidFill>
                      <a:schemeClr val="tx1"/>
                    </a:solidFill>
                    <a:latin typeface="Arial" panose="020B0604020202020204" pitchFamily="34" charset="0"/>
                    <a:cs typeface="Arial" panose="020B0604020202020204" pitchFamily="34" charset="0"/>
                  </a:rPr>
                  <a:t>Disponible </a:t>
                </a:r>
                <a:r>
                  <a:rPr lang="fr-FR" altLang="zh-CN" sz="800" dirty="0" smtClean="0">
                    <a:solidFill>
                      <a:schemeClr val="tx1"/>
                    </a:solidFill>
                    <a:latin typeface="Arial" panose="020B0604020202020204" pitchFamily="34" charset="0"/>
                    <a:cs typeface="Arial" panose="020B0604020202020204" pitchFamily="34" charset="0"/>
                  </a:rPr>
                  <a:t>fin 2015</a:t>
                </a:r>
              </a:p>
            </p:txBody>
          </p:sp>
        </p:grpSp>
        <p:grpSp>
          <p:nvGrpSpPr>
            <p:cNvPr id="134" name="Groupe 133"/>
            <p:cNvGrpSpPr/>
            <p:nvPr/>
          </p:nvGrpSpPr>
          <p:grpSpPr>
            <a:xfrm>
              <a:off x="215776" y="8187614"/>
              <a:ext cx="9649073" cy="288032"/>
              <a:chOff x="215776" y="8187614"/>
              <a:chExt cx="9649073" cy="288032"/>
            </a:xfrm>
          </p:grpSpPr>
          <p:cxnSp>
            <p:nvCxnSpPr>
              <p:cNvPr id="155" name="Connecteur droit 154"/>
              <p:cNvCxnSpPr/>
              <p:nvPr/>
            </p:nvCxnSpPr>
            <p:spPr>
              <a:xfrm flipV="1">
                <a:off x="215776" y="8331630"/>
                <a:ext cx="9649073" cy="2"/>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
            <p:nvSpPr>
              <p:cNvPr id="9" name="Organigramme : Terminateur 8"/>
              <p:cNvSpPr/>
              <p:nvPr/>
            </p:nvSpPr>
            <p:spPr>
              <a:xfrm>
                <a:off x="3654312" y="8187614"/>
                <a:ext cx="2772000" cy="288032"/>
              </a:xfrm>
              <a:prstGeom prst="flowChartTerminator">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defTabSz="666750">
                  <a:spcAft>
                    <a:spcPct val="20000"/>
                  </a:spcAft>
                </a:pPr>
                <a:r>
                  <a:rPr lang="fr-FR" sz="1200" b="1" cap="all" dirty="0" smtClean="0">
                    <a:solidFill>
                      <a:schemeClr val="bg1"/>
                    </a:solidFill>
                    <a:latin typeface="Arial" panose="020B0604020202020204" pitchFamily="34" charset="0"/>
                    <a:cs typeface="Arial" panose="020B0604020202020204" pitchFamily="34" charset="0"/>
                  </a:rPr>
                  <a:t>L’ACCESSOIRE CONNECTE</a:t>
                </a:r>
              </a:p>
            </p:txBody>
          </p:sp>
        </p:grpSp>
        <p:grpSp>
          <p:nvGrpSpPr>
            <p:cNvPr id="136" name="Groupe 135"/>
            <p:cNvGrpSpPr/>
            <p:nvPr/>
          </p:nvGrpSpPr>
          <p:grpSpPr>
            <a:xfrm>
              <a:off x="1075683" y="8612441"/>
              <a:ext cx="8437237" cy="410941"/>
              <a:chOff x="1075683" y="8619662"/>
              <a:chExt cx="8437237" cy="410941"/>
            </a:xfrm>
          </p:grpSpPr>
          <p:sp>
            <p:nvSpPr>
              <p:cNvPr id="202" name="Rectangle 16"/>
              <p:cNvSpPr/>
              <p:nvPr/>
            </p:nvSpPr>
            <p:spPr>
              <a:xfrm>
                <a:off x="4443972" y="8619662"/>
                <a:ext cx="408959" cy="410941"/>
              </a:xfrm>
              <a:custGeom>
                <a:avLst/>
                <a:gdLst/>
                <a:ahLst/>
                <a:cxnLst/>
                <a:rect l="l" t="t" r="r" b="b"/>
                <a:pathLst>
                  <a:path w="693361" h="746423">
                    <a:moveTo>
                      <a:pt x="118683" y="631311"/>
                    </a:moveTo>
                    <a:cubicBezTo>
                      <a:pt x="106058" y="631311"/>
                      <a:pt x="95823" y="641546"/>
                      <a:pt x="95823" y="654171"/>
                    </a:cubicBezTo>
                    <a:cubicBezTo>
                      <a:pt x="95823" y="666796"/>
                      <a:pt x="106058" y="677031"/>
                      <a:pt x="118683" y="677031"/>
                    </a:cubicBezTo>
                    <a:cubicBezTo>
                      <a:pt x="131308" y="677031"/>
                      <a:pt x="141543" y="666796"/>
                      <a:pt x="141543" y="654171"/>
                    </a:cubicBezTo>
                    <a:cubicBezTo>
                      <a:pt x="141543" y="641546"/>
                      <a:pt x="131308" y="631311"/>
                      <a:pt x="118683" y="631311"/>
                    </a:cubicBezTo>
                    <a:close/>
                    <a:moveTo>
                      <a:pt x="0" y="404028"/>
                    </a:moveTo>
                    <a:lnTo>
                      <a:pt x="158418" y="404028"/>
                    </a:lnTo>
                    <a:lnTo>
                      <a:pt x="158418" y="692060"/>
                    </a:lnTo>
                    <a:lnTo>
                      <a:pt x="29260" y="692060"/>
                    </a:lnTo>
                    <a:lnTo>
                      <a:pt x="22669" y="617748"/>
                    </a:lnTo>
                    <a:cubicBezTo>
                      <a:pt x="17273" y="582309"/>
                      <a:pt x="9664" y="549128"/>
                      <a:pt x="0" y="520050"/>
                    </a:cubicBezTo>
                    <a:close/>
                    <a:moveTo>
                      <a:pt x="427381" y="406"/>
                    </a:moveTo>
                    <a:cubicBezTo>
                      <a:pt x="441577" y="-3769"/>
                      <a:pt x="481661" y="25040"/>
                      <a:pt x="492517" y="50510"/>
                    </a:cubicBezTo>
                    <a:cubicBezTo>
                      <a:pt x="503373" y="75979"/>
                      <a:pt x="501285" y="116063"/>
                      <a:pt x="492517" y="153223"/>
                    </a:cubicBezTo>
                    <a:cubicBezTo>
                      <a:pt x="483749" y="190383"/>
                      <a:pt x="445753" y="245916"/>
                      <a:pt x="439907" y="273473"/>
                    </a:cubicBezTo>
                    <a:cubicBezTo>
                      <a:pt x="434061" y="301030"/>
                      <a:pt x="422371" y="312304"/>
                      <a:pt x="457444" y="318567"/>
                    </a:cubicBezTo>
                    <a:cubicBezTo>
                      <a:pt x="492517" y="324830"/>
                      <a:pt x="611097" y="303953"/>
                      <a:pt x="650345" y="311051"/>
                    </a:cubicBezTo>
                    <a:cubicBezTo>
                      <a:pt x="689593" y="318149"/>
                      <a:pt x="689175" y="341532"/>
                      <a:pt x="692933" y="361156"/>
                    </a:cubicBezTo>
                    <a:cubicBezTo>
                      <a:pt x="696691" y="380780"/>
                      <a:pt x="674561" y="409590"/>
                      <a:pt x="672891" y="428796"/>
                    </a:cubicBezTo>
                    <a:cubicBezTo>
                      <a:pt x="671221" y="448002"/>
                      <a:pt x="684582" y="460111"/>
                      <a:pt x="682912" y="476395"/>
                    </a:cubicBezTo>
                    <a:cubicBezTo>
                      <a:pt x="681242" y="492679"/>
                      <a:pt x="664959" y="510633"/>
                      <a:pt x="662871" y="526499"/>
                    </a:cubicBezTo>
                    <a:cubicBezTo>
                      <a:pt x="660783" y="542365"/>
                      <a:pt x="676649" y="554056"/>
                      <a:pt x="670386" y="571593"/>
                    </a:cubicBezTo>
                    <a:cubicBezTo>
                      <a:pt x="664123" y="589129"/>
                      <a:pt x="639071" y="604996"/>
                      <a:pt x="625292" y="631718"/>
                    </a:cubicBezTo>
                    <a:cubicBezTo>
                      <a:pt x="611513" y="658440"/>
                      <a:pt x="623622" y="713555"/>
                      <a:pt x="587714" y="731926"/>
                    </a:cubicBezTo>
                    <a:cubicBezTo>
                      <a:pt x="551806" y="750298"/>
                      <a:pt x="459949" y="748210"/>
                      <a:pt x="409845" y="741947"/>
                    </a:cubicBezTo>
                    <a:cubicBezTo>
                      <a:pt x="359741" y="735684"/>
                      <a:pt x="324251" y="703534"/>
                      <a:pt x="287090" y="694348"/>
                    </a:cubicBezTo>
                    <a:cubicBezTo>
                      <a:pt x="253812" y="686122"/>
                      <a:pt x="213168" y="721759"/>
                      <a:pt x="193359" y="697548"/>
                    </a:cubicBezTo>
                    <a:lnTo>
                      <a:pt x="193359" y="404463"/>
                    </a:lnTo>
                    <a:cubicBezTo>
                      <a:pt x="198995" y="392631"/>
                      <a:pt x="208486" y="400887"/>
                      <a:pt x="219449" y="383702"/>
                    </a:cubicBezTo>
                    <a:cubicBezTo>
                      <a:pt x="234898" y="359485"/>
                      <a:pt x="264543" y="312721"/>
                      <a:pt x="279574" y="285999"/>
                    </a:cubicBezTo>
                    <a:cubicBezTo>
                      <a:pt x="294605" y="259277"/>
                      <a:pt x="294188" y="243828"/>
                      <a:pt x="309637" y="223369"/>
                    </a:cubicBezTo>
                    <a:cubicBezTo>
                      <a:pt x="325086" y="202910"/>
                      <a:pt x="355983" y="187878"/>
                      <a:pt x="372267" y="163244"/>
                    </a:cubicBezTo>
                    <a:cubicBezTo>
                      <a:pt x="388551" y="138609"/>
                      <a:pt x="398154" y="102702"/>
                      <a:pt x="407340" y="75562"/>
                    </a:cubicBezTo>
                    <a:cubicBezTo>
                      <a:pt x="416526" y="48422"/>
                      <a:pt x="413185" y="4581"/>
                      <a:pt x="427381" y="406"/>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05" name="Forme libre 204"/>
              <p:cNvSpPr/>
              <p:nvPr/>
            </p:nvSpPr>
            <p:spPr>
              <a:xfrm>
                <a:off x="1075683" y="8619662"/>
                <a:ext cx="402792" cy="410941"/>
              </a:xfrm>
              <a:custGeom>
                <a:avLst/>
                <a:gdLst/>
                <a:ahLst/>
                <a:cxnLst/>
                <a:rect l="l" t="t" r="r" b="b"/>
                <a:pathLst>
                  <a:path w="1486601" h="1469771">
                    <a:moveTo>
                      <a:pt x="945813" y="385285"/>
                    </a:moveTo>
                    <a:lnTo>
                      <a:pt x="648493" y="797606"/>
                    </a:lnTo>
                    <a:lnTo>
                      <a:pt x="480199" y="620897"/>
                    </a:lnTo>
                    <a:lnTo>
                      <a:pt x="368002" y="735898"/>
                    </a:lnTo>
                    <a:lnTo>
                      <a:pt x="676542" y="1044438"/>
                    </a:lnTo>
                    <a:lnTo>
                      <a:pt x="1074839" y="483456"/>
                    </a:lnTo>
                    <a:close/>
                    <a:moveTo>
                      <a:pt x="566592" y="0"/>
                    </a:moveTo>
                    <a:lnTo>
                      <a:pt x="737691" y="75732"/>
                    </a:lnTo>
                    <a:lnTo>
                      <a:pt x="911595" y="0"/>
                    </a:lnTo>
                    <a:lnTo>
                      <a:pt x="1040621" y="151465"/>
                    </a:lnTo>
                    <a:lnTo>
                      <a:pt x="1234160" y="162684"/>
                    </a:lnTo>
                    <a:lnTo>
                      <a:pt x="1281843" y="367443"/>
                    </a:lnTo>
                    <a:lnTo>
                      <a:pt x="1447333" y="465614"/>
                    </a:lnTo>
                    <a:lnTo>
                      <a:pt x="1382820" y="642324"/>
                    </a:lnTo>
                    <a:lnTo>
                      <a:pt x="1486601" y="810618"/>
                    </a:lnTo>
                    <a:lnTo>
                      <a:pt x="1351966" y="950863"/>
                    </a:lnTo>
                    <a:lnTo>
                      <a:pt x="1360380" y="1147207"/>
                    </a:lnTo>
                    <a:lnTo>
                      <a:pt x="1175257" y="1206110"/>
                    </a:lnTo>
                    <a:lnTo>
                      <a:pt x="1088304" y="1394039"/>
                    </a:lnTo>
                    <a:lnTo>
                      <a:pt x="897571" y="1340746"/>
                    </a:lnTo>
                    <a:lnTo>
                      <a:pt x="734886" y="1469771"/>
                    </a:lnTo>
                    <a:lnTo>
                      <a:pt x="577811" y="1349160"/>
                    </a:lnTo>
                    <a:lnTo>
                      <a:pt x="392687" y="1382819"/>
                    </a:lnTo>
                    <a:lnTo>
                      <a:pt x="311345" y="1203305"/>
                    </a:lnTo>
                    <a:lnTo>
                      <a:pt x="126221" y="1138792"/>
                    </a:lnTo>
                    <a:lnTo>
                      <a:pt x="126221" y="948059"/>
                    </a:lnTo>
                    <a:lnTo>
                      <a:pt x="0" y="810618"/>
                    </a:lnTo>
                    <a:lnTo>
                      <a:pt x="92562" y="636714"/>
                    </a:lnTo>
                    <a:lnTo>
                      <a:pt x="39269" y="454395"/>
                    </a:lnTo>
                    <a:lnTo>
                      <a:pt x="210368" y="350613"/>
                    </a:lnTo>
                    <a:lnTo>
                      <a:pt x="241222" y="162684"/>
                    </a:lnTo>
                    <a:lnTo>
                      <a:pt x="437566" y="154270"/>
                    </a:ln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10" name="Ellipse 113"/>
              <p:cNvSpPr/>
              <p:nvPr/>
            </p:nvSpPr>
            <p:spPr>
              <a:xfrm>
                <a:off x="7374785" y="8621079"/>
                <a:ext cx="447705" cy="408106"/>
              </a:xfrm>
              <a:custGeom>
                <a:avLst/>
                <a:gdLst/>
                <a:ahLst/>
                <a:cxnLst/>
                <a:rect l="l" t="t" r="r" b="b"/>
                <a:pathLst>
                  <a:path w="2303761" h="2368900">
                    <a:moveTo>
                      <a:pt x="213619" y="2009574"/>
                    </a:moveTo>
                    <a:cubicBezTo>
                      <a:pt x="141512" y="2009574"/>
                      <a:pt x="83058" y="2068028"/>
                      <a:pt x="83058" y="2140135"/>
                    </a:cubicBezTo>
                    <a:cubicBezTo>
                      <a:pt x="83058" y="2212242"/>
                      <a:pt x="141512" y="2270696"/>
                      <a:pt x="213619" y="2270696"/>
                    </a:cubicBezTo>
                    <a:cubicBezTo>
                      <a:pt x="285726" y="2270696"/>
                      <a:pt x="344180" y="2212242"/>
                      <a:pt x="344180" y="2140135"/>
                    </a:cubicBezTo>
                    <a:cubicBezTo>
                      <a:pt x="344180" y="2068028"/>
                      <a:pt x="285726" y="2009574"/>
                      <a:pt x="213619" y="2009574"/>
                    </a:cubicBezTo>
                    <a:close/>
                    <a:moveTo>
                      <a:pt x="1775958" y="0"/>
                    </a:moveTo>
                    <a:cubicBezTo>
                      <a:pt x="1811300" y="0"/>
                      <a:pt x="1845771" y="3730"/>
                      <a:pt x="1878918" y="11194"/>
                    </a:cubicBezTo>
                    <a:lnTo>
                      <a:pt x="1654526" y="380505"/>
                    </a:lnTo>
                    <a:lnTo>
                      <a:pt x="1854551" y="590055"/>
                    </a:lnTo>
                    <a:lnTo>
                      <a:pt x="2215018" y="274646"/>
                    </a:lnTo>
                    <a:cubicBezTo>
                      <a:pt x="2249273" y="339423"/>
                      <a:pt x="2267538" y="413369"/>
                      <a:pt x="2267538" y="491580"/>
                    </a:cubicBezTo>
                    <a:cubicBezTo>
                      <a:pt x="2267538" y="763072"/>
                      <a:pt x="2047450" y="983160"/>
                      <a:pt x="1775958" y="983160"/>
                    </a:cubicBezTo>
                    <a:cubicBezTo>
                      <a:pt x="1699101" y="983160"/>
                      <a:pt x="1626363" y="965522"/>
                      <a:pt x="1562359" y="932450"/>
                    </a:cubicBezTo>
                    <a:lnTo>
                      <a:pt x="1344469" y="1184002"/>
                    </a:lnTo>
                    <a:cubicBezTo>
                      <a:pt x="1371656" y="1163558"/>
                      <a:pt x="1391103" y="1153753"/>
                      <a:pt x="1396043" y="1158873"/>
                    </a:cubicBezTo>
                    <a:lnTo>
                      <a:pt x="1393708" y="1170082"/>
                    </a:lnTo>
                    <a:lnTo>
                      <a:pt x="1405342" y="1158972"/>
                    </a:lnTo>
                    <a:lnTo>
                      <a:pt x="2300490" y="2096362"/>
                    </a:lnTo>
                    <a:lnTo>
                      <a:pt x="2288636" y="2107681"/>
                    </a:lnTo>
                    <a:lnTo>
                      <a:pt x="2302555" y="2105298"/>
                    </a:lnTo>
                    <a:cubicBezTo>
                      <a:pt x="2312514" y="2115620"/>
                      <a:pt x="2259737" y="2182697"/>
                      <a:pt x="2184674" y="2255118"/>
                    </a:cubicBezTo>
                    <a:cubicBezTo>
                      <a:pt x="2109611" y="2327539"/>
                      <a:pt x="2040689" y="2377880"/>
                      <a:pt x="2030730" y="2367559"/>
                    </a:cubicBezTo>
                    <a:lnTo>
                      <a:pt x="2034265" y="2350590"/>
                    </a:lnTo>
                    <a:lnTo>
                      <a:pt x="2023231" y="2361127"/>
                    </a:lnTo>
                    <a:lnTo>
                      <a:pt x="1132662" y="1428533"/>
                    </a:lnTo>
                    <a:lnTo>
                      <a:pt x="382553" y="2294527"/>
                    </a:lnTo>
                    <a:cubicBezTo>
                      <a:pt x="380689" y="2292767"/>
                      <a:pt x="383849" y="2291008"/>
                      <a:pt x="381985" y="2289248"/>
                    </a:cubicBezTo>
                    <a:cubicBezTo>
                      <a:pt x="341954" y="2325093"/>
                      <a:pt x="288428" y="2346472"/>
                      <a:pt x="229767" y="2346472"/>
                    </a:cubicBezTo>
                    <a:cubicBezTo>
                      <a:pt x="102870" y="2346472"/>
                      <a:pt x="0" y="2246423"/>
                      <a:pt x="0" y="2123006"/>
                    </a:cubicBezTo>
                    <a:cubicBezTo>
                      <a:pt x="0" y="2068341"/>
                      <a:pt x="20182" y="2018260"/>
                      <a:pt x="54478" y="1980103"/>
                    </a:cubicBezTo>
                    <a:lnTo>
                      <a:pt x="53405" y="1979090"/>
                    </a:lnTo>
                    <a:lnTo>
                      <a:pt x="64237" y="1968599"/>
                    </a:lnTo>
                    <a:cubicBezTo>
                      <a:pt x="66214" y="1966021"/>
                      <a:pt x="68527" y="1963773"/>
                      <a:pt x="71175" y="1961880"/>
                    </a:cubicBezTo>
                    <a:lnTo>
                      <a:pt x="986541" y="1075402"/>
                    </a:lnTo>
                    <a:lnTo>
                      <a:pt x="381198" y="441493"/>
                    </a:lnTo>
                    <a:lnTo>
                      <a:pt x="375223" y="446350"/>
                    </a:lnTo>
                    <a:lnTo>
                      <a:pt x="260337" y="360232"/>
                    </a:lnTo>
                    <a:lnTo>
                      <a:pt x="258387" y="361977"/>
                    </a:lnTo>
                    <a:lnTo>
                      <a:pt x="254441" y="355812"/>
                    </a:lnTo>
                    <a:lnTo>
                      <a:pt x="246226" y="349653"/>
                    </a:lnTo>
                    <a:lnTo>
                      <a:pt x="249037" y="347369"/>
                    </a:lnTo>
                    <a:lnTo>
                      <a:pt x="97246" y="110188"/>
                    </a:lnTo>
                    <a:lnTo>
                      <a:pt x="168469" y="46471"/>
                    </a:lnTo>
                    <a:lnTo>
                      <a:pt x="394314" y="229269"/>
                    </a:lnTo>
                    <a:lnTo>
                      <a:pt x="394532" y="229091"/>
                    </a:lnTo>
                    <a:lnTo>
                      <a:pt x="394798" y="229660"/>
                    </a:lnTo>
                    <a:lnTo>
                      <a:pt x="400832" y="234544"/>
                    </a:lnTo>
                    <a:lnTo>
                      <a:pt x="398189" y="236909"/>
                    </a:lnTo>
                    <a:lnTo>
                      <a:pt x="462848" y="375117"/>
                    </a:lnTo>
                    <a:lnTo>
                      <a:pt x="459782" y="377609"/>
                    </a:lnTo>
                    <a:lnTo>
                      <a:pt x="1059062" y="1005169"/>
                    </a:lnTo>
                    <a:lnTo>
                      <a:pt x="1346713" y="726595"/>
                    </a:lnTo>
                    <a:cubicBezTo>
                      <a:pt x="1306245" y="657624"/>
                      <a:pt x="1284378" y="577155"/>
                      <a:pt x="1284378" y="491580"/>
                    </a:cubicBezTo>
                    <a:cubicBezTo>
                      <a:pt x="1284378" y="220088"/>
                      <a:pt x="1504466" y="0"/>
                      <a:pt x="1775958" y="0"/>
                    </a:cubicBezTo>
                    <a:close/>
                  </a:path>
                </a:pathLst>
              </a:custGeom>
              <a:solidFill>
                <a:srgbClr val="00477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sp>
            <p:nvSpPr>
              <p:cNvPr id="213" name="Rectangle à coins arrondis 27"/>
              <p:cNvSpPr/>
              <p:nvPr/>
            </p:nvSpPr>
            <p:spPr>
              <a:xfrm>
                <a:off x="9064728" y="8678608"/>
                <a:ext cx="448192" cy="293049"/>
              </a:xfrm>
              <a:custGeom>
                <a:avLst/>
                <a:gdLst/>
                <a:ahLst/>
                <a:cxnLst/>
                <a:rect l="l" t="t" r="r" b="b"/>
                <a:pathLst>
                  <a:path w="1872208" h="1224136">
                    <a:moveTo>
                      <a:pt x="0" y="936104"/>
                    </a:moveTo>
                    <a:lnTo>
                      <a:pt x="1872208" y="936104"/>
                    </a:lnTo>
                    <a:lnTo>
                      <a:pt x="1872208" y="1020109"/>
                    </a:lnTo>
                    <a:cubicBezTo>
                      <a:pt x="1872208" y="1132790"/>
                      <a:pt x="1780862" y="1224136"/>
                      <a:pt x="1668181" y="1224136"/>
                    </a:cubicBezTo>
                    <a:lnTo>
                      <a:pt x="204027" y="1224136"/>
                    </a:lnTo>
                    <a:cubicBezTo>
                      <a:pt x="91346" y="1224136"/>
                      <a:pt x="0" y="1132790"/>
                      <a:pt x="0" y="1020109"/>
                    </a:cubicBezTo>
                    <a:close/>
                    <a:moveTo>
                      <a:pt x="1205855" y="160688"/>
                    </a:moveTo>
                    <a:cubicBezTo>
                      <a:pt x="1176182" y="160688"/>
                      <a:pt x="1152128" y="184742"/>
                      <a:pt x="1152128" y="214415"/>
                    </a:cubicBezTo>
                    <a:lnTo>
                      <a:pt x="1152128" y="429315"/>
                    </a:lnTo>
                    <a:cubicBezTo>
                      <a:pt x="1152128" y="458988"/>
                      <a:pt x="1176182" y="483042"/>
                      <a:pt x="1205855" y="483042"/>
                    </a:cubicBezTo>
                    <a:lnTo>
                      <a:pt x="1591412" y="483042"/>
                    </a:lnTo>
                    <a:cubicBezTo>
                      <a:pt x="1621085" y="483042"/>
                      <a:pt x="1645139" y="458988"/>
                      <a:pt x="1645139" y="429315"/>
                    </a:cubicBezTo>
                    <a:lnTo>
                      <a:pt x="1645139" y="214415"/>
                    </a:lnTo>
                    <a:cubicBezTo>
                      <a:pt x="1645139" y="184742"/>
                      <a:pt x="1621085" y="160688"/>
                      <a:pt x="1591412" y="160688"/>
                    </a:cubicBezTo>
                    <a:close/>
                    <a:moveTo>
                      <a:pt x="204027" y="0"/>
                    </a:moveTo>
                    <a:lnTo>
                      <a:pt x="1668181" y="0"/>
                    </a:lnTo>
                    <a:cubicBezTo>
                      <a:pt x="1780862" y="0"/>
                      <a:pt x="1872208" y="91346"/>
                      <a:pt x="1872208" y="204027"/>
                    </a:cubicBezTo>
                    <a:lnTo>
                      <a:pt x="1872208" y="720080"/>
                    </a:lnTo>
                    <a:lnTo>
                      <a:pt x="0" y="720080"/>
                    </a:lnTo>
                    <a:lnTo>
                      <a:pt x="0" y="204027"/>
                    </a:lnTo>
                    <a:cubicBezTo>
                      <a:pt x="0" y="91346"/>
                      <a:pt x="91346" y="0"/>
                      <a:pt x="204027" y="0"/>
                    </a:cubicBezTo>
                    <a:close/>
                  </a:path>
                </a:pathLst>
              </a:custGeom>
              <a:solidFill>
                <a:srgbClr val="00477F"/>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Arial"/>
                  <a:ea typeface="+mn-ea"/>
                  <a:cs typeface="+mn-cs"/>
                </a:endParaRPr>
              </a:p>
            </p:txBody>
          </p:sp>
        </p:grpSp>
        <p:grpSp>
          <p:nvGrpSpPr>
            <p:cNvPr id="1045" name="Groupe 1044"/>
            <p:cNvGrpSpPr/>
            <p:nvPr/>
          </p:nvGrpSpPr>
          <p:grpSpPr>
            <a:xfrm>
              <a:off x="211075" y="11140022"/>
              <a:ext cx="9437749" cy="720000"/>
              <a:chOff x="211075" y="11331245"/>
              <a:chExt cx="9437749" cy="720000"/>
            </a:xfrm>
          </p:grpSpPr>
          <p:cxnSp>
            <p:nvCxnSpPr>
              <p:cNvPr id="471" name="Connecteur droit 470"/>
              <p:cNvCxnSpPr/>
              <p:nvPr/>
            </p:nvCxnSpPr>
            <p:spPr>
              <a:xfrm>
                <a:off x="211075" y="11691245"/>
                <a:ext cx="8901607" cy="0"/>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
            <p:nvSpPr>
              <p:cNvPr id="472" name="ZoneTexte 471"/>
              <p:cNvSpPr txBox="1"/>
              <p:nvPr/>
            </p:nvSpPr>
            <p:spPr>
              <a:xfrm>
                <a:off x="224874" y="11388291"/>
                <a:ext cx="2070000" cy="605909"/>
              </a:xfrm>
              <a:prstGeom prst="ellipse">
                <a:avLst/>
              </a:prstGeom>
              <a:solidFill>
                <a:srgbClr val="D6DCE4"/>
              </a:solidFill>
              <a:ln>
                <a:solidFill>
                  <a:srgbClr val="FF0066"/>
                </a:solidFill>
              </a:ln>
            </p:spPr>
            <p:txBody>
              <a:bodyPr wrap="square" rtlCol="0">
                <a:spAutoFit/>
              </a:bodyPr>
              <a:lstStyle/>
              <a:p>
                <a:pPr algn="ctr"/>
                <a:r>
                  <a:rPr lang="fr-FR" sz="1100" b="1" dirty="0" err="1" smtClean="0"/>
                  <a:t>Brake</a:t>
                </a:r>
                <a:r>
                  <a:rPr lang="fr-FR" sz="1100" b="1" dirty="0" smtClean="0"/>
                  <a:t> Pack</a:t>
                </a:r>
              </a:p>
              <a:p>
                <a:pPr algn="ctr"/>
                <a:r>
                  <a:rPr lang="fr-FR" sz="1100" dirty="0" smtClean="0"/>
                  <a:t>by Artefact</a:t>
                </a:r>
                <a:endParaRPr lang="fr-FR" sz="1100" dirty="0"/>
              </a:p>
            </p:txBody>
          </p:sp>
          <p:sp>
            <p:nvSpPr>
              <p:cNvPr id="473" name="ZoneTexte 472"/>
              <p:cNvSpPr txBox="1"/>
              <p:nvPr/>
            </p:nvSpPr>
            <p:spPr>
              <a:xfrm>
                <a:off x="3028451" y="11491190"/>
                <a:ext cx="3240000" cy="400110"/>
              </a:xfrm>
              <a:prstGeom prst="rect">
                <a:avLst/>
              </a:prstGeom>
              <a:solidFill>
                <a:srgbClr val="D6DCE4"/>
              </a:solidFill>
              <a:ln>
                <a:solidFill>
                  <a:srgbClr val="FF0066"/>
                </a:solidFill>
              </a:ln>
            </p:spPr>
            <p:txBody>
              <a:bodyPr wrap="square" rtlCol="0">
                <a:spAutoFit/>
              </a:bodyPr>
              <a:lstStyle/>
              <a:p>
                <a:r>
                  <a:rPr lang="fr-FR" sz="1000" dirty="0" smtClean="0"/>
                  <a:t>Sécurité du cycliste; feux </a:t>
                </a:r>
                <a:r>
                  <a:rPr lang="fr-FR" sz="1000" dirty="0" smtClean="0"/>
                  <a:t>et </a:t>
                </a:r>
                <a:r>
                  <a:rPr lang="fr-FR" sz="1000" dirty="0" smtClean="0"/>
                  <a:t>clignotants (commande sur l’épaule ou </a:t>
                </a:r>
                <a:r>
                  <a:rPr lang="fr-FR" sz="1000" dirty="0" smtClean="0"/>
                  <a:t>synchronisation </a:t>
                </a:r>
                <a:r>
                  <a:rPr lang="fr-FR" sz="1000" dirty="0" smtClean="0"/>
                  <a:t>GPS </a:t>
                </a:r>
                <a:r>
                  <a:rPr lang="fr-FR" sz="1000" dirty="0" smtClean="0"/>
                  <a:t>du </a:t>
                </a:r>
                <a:r>
                  <a:rPr lang="fr-FR" sz="1000" dirty="0" smtClean="0"/>
                  <a:t>smartphone)</a:t>
                </a:r>
                <a:endParaRPr lang="fr-FR" sz="1000" dirty="0"/>
              </a:p>
            </p:txBody>
          </p:sp>
          <p:sp>
            <p:nvSpPr>
              <p:cNvPr id="474" name="Ellipse 473"/>
              <p:cNvSpPr/>
              <p:nvPr/>
            </p:nvSpPr>
            <p:spPr>
              <a:xfrm>
                <a:off x="8928824" y="11331245"/>
                <a:ext cx="720000" cy="720000"/>
              </a:xfrm>
              <a:prstGeom prst="ellipse">
                <a:avLst/>
              </a:prstGeom>
              <a:solidFill>
                <a:srgbClr val="D6DCE4"/>
              </a:solidFill>
              <a:ln w="12700">
                <a:solidFill>
                  <a:srgbClr val="FF00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rgbClr val="FF0066"/>
                    </a:solidFill>
                    <a:latin typeface="Arial" panose="020B0604020202020204" pitchFamily="34" charset="0"/>
                    <a:cs typeface="Arial" panose="020B0604020202020204" pitchFamily="34" charset="0"/>
                  </a:rPr>
                  <a:t>N.C</a:t>
                </a:r>
                <a:r>
                  <a:rPr lang="fr-FR" sz="1200" b="1" dirty="0" smtClean="0">
                    <a:solidFill>
                      <a:srgbClr val="FF0066"/>
                    </a:solidFill>
                    <a:latin typeface="Arial" panose="020B0604020202020204" pitchFamily="34" charset="0"/>
                    <a:cs typeface="Arial" panose="020B0604020202020204" pitchFamily="34" charset="0"/>
                  </a:rPr>
                  <a:t>.</a:t>
                </a:r>
                <a:endParaRPr lang="fr-FR" sz="1200" b="1" dirty="0">
                  <a:solidFill>
                    <a:srgbClr val="FF0066"/>
                  </a:solidFill>
                  <a:latin typeface="Arial" panose="020B0604020202020204" pitchFamily="34" charset="0"/>
                  <a:cs typeface="Arial" panose="020B0604020202020204" pitchFamily="34" charset="0"/>
                </a:endParaRPr>
              </a:p>
              <a:p>
                <a:pPr lvl="0" algn="ctr"/>
                <a:r>
                  <a:rPr lang="fr-FR" sz="800" dirty="0" smtClean="0">
                    <a:solidFill>
                      <a:prstClr val="black"/>
                    </a:solidFill>
                    <a:latin typeface="Arial" panose="020B0604020202020204" pitchFamily="34" charset="0"/>
                    <a:cs typeface="Arial" panose="020B0604020202020204" pitchFamily="34" charset="0"/>
                  </a:rPr>
                  <a:t>Date de sortie N.C.</a:t>
                </a:r>
                <a:endParaRPr lang="fr-FR" sz="800" dirty="0">
                  <a:solidFill>
                    <a:prstClr val="black"/>
                  </a:solidFill>
                  <a:latin typeface="Arial" panose="020B0604020202020204" pitchFamily="34" charset="0"/>
                  <a:cs typeface="Arial" panose="020B0604020202020204" pitchFamily="34" charset="0"/>
                </a:endParaRPr>
              </a:p>
            </p:txBody>
          </p:sp>
          <p:sp>
            <p:nvSpPr>
              <p:cNvPr id="475" name="ZoneTexte 474"/>
              <p:cNvSpPr txBox="1"/>
              <p:nvPr/>
            </p:nvSpPr>
            <p:spPr>
              <a:xfrm>
                <a:off x="6518637" y="11400978"/>
                <a:ext cx="2160000" cy="580534"/>
              </a:xfrm>
              <a:prstGeom prst="rect">
                <a:avLst/>
              </a:prstGeom>
              <a:solidFill>
                <a:srgbClr val="D6DCE4"/>
              </a:solidFill>
              <a:ln w="12700">
                <a:solidFill>
                  <a:srgbClr val="FF0066"/>
                </a:solidFill>
                <a:prstDash val="sysDash"/>
              </a:ln>
            </p:spPr>
            <p:txBody>
              <a:bodyPr wrap="square" lIns="144000" tIns="72000" rtlCol="0">
                <a:spAutoFit/>
              </a:bodyPr>
              <a:lstStyle/>
              <a:p>
                <a:pPr marL="171450" indent="-171450">
                  <a:buFont typeface="Arial" panose="020B0604020202020204" pitchFamily="34" charset="0"/>
                  <a:buChar char="•"/>
                </a:pPr>
                <a:r>
                  <a:rPr lang="fr-FR" sz="1000" dirty="0" smtClean="0"/>
                  <a:t>Autonomie</a:t>
                </a:r>
                <a:r>
                  <a:rPr lang="fr-FR" sz="1000" dirty="0" smtClean="0"/>
                  <a:t>: ~une semaine (chargeur mural sans fil)</a:t>
                </a:r>
                <a:endParaRPr lang="fr-FR" sz="1000" dirty="0" smtClean="0"/>
              </a:p>
              <a:p>
                <a:pPr marL="171450" indent="-171450">
                  <a:buFont typeface="Arial" panose="020B0604020202020204" pitchFamily="34" charset="0"/>
                  <a:buChar char="•"/>
                </a:pPr>
                <a:r>
                  <a:rPr lang="fr-FR" sz="1000" dirty="0" smtClean="0"/>
                  <a:t>Connectivité</a:t>
                </a:r>
                <a:r>
                  <a:rPr lang="fr-FR" sz="1000" dirty="0"/>
                  <a:t>: </a:t>
                </a:r>
                <a:r>
                  <a:rPr lang="fr-FR" sz="1000" dirty="0" smtClean="0"/>
                  <a:t>Bluetooth</a:t>
                </a:r>
                <a:endParaRPr lang="fr-FR" sz="1000" dirty="0" smtClean="0"/>
              </a:p>
            </p:txBody>
          </p:sp>
          <p:sp>
            <p:nvSpPr>
              <p:cNvPr id="476" name="Ellipse 475"/>
              <p:cNvSpPr/>
              <p:nvPr/>
            </p:nvSpPr>
            <p:spPr>
              <a:xfrm>
                <a:off x="2562265" y="11583523"/>
                <a:ext cx="216000" cy="215444"/>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4"/>
                  </a:solidFill>
                </a:endParaRPr>
              </a:p>
            </p:txBody>
          </p:sp>
        </p:grpSp>
      </p:grpSp>
      <p:sp>
        <p:nvSpPr>
          <p:cNvPr id="153" name="ZoneTexte 152"/>
          <p:cNvSpPr txBox="1"/>
          <p:nvPr/>
        </p:nvSpPr>
        <p:spPr>
          <a:xfrm>
            <a:off x="211054" y="7602137"/>
            <a:ext cx="4883068" cy="307777"/>
          </a:xfrm>
          <a:prstGeom prst="rect">
            <a:avLst/>
          </a:prstGeom>
          <a:noFill/>
        </p:spPr>
        <p:txBody>
          <a:bodyPr wrap="none" rtlCol="0">
            <a:spAutoFit/>
          </a:bodyPr>
          <a:lstStyle/>
          <a:p>
            <a:r>
              <a:rPr lang="fr-FR" sz="1400" b="1" dirty="0" smtClean="0">
                <a:solidFill>
                  <a:schemeClr val="tx2"/>
                </a:solidFill>
              </a:rPr>
              <a:t>Caractéristiques clés des objets connectés du cycliste:</a:t>
            </a:r>
            <a:endParaRPr lang="fr-FR" sz="1400" b="1" dirty="0">
              <a:solidFill>
                <a:schemeClr val="tx2"/>
              </a:solidFill>
            </a:endParaRPr>
          </a:p>
        </p:txBody>
      </p:sp>
      <p:sp>
        <p:nvSpPr>
          <p:cNvPr id="207" name="Rectangle 206"/>
          <p:cNvSpPr/>
          <p:nvPr/>
        </p:nvSpPr>
        <p:spPr>
          <a:xfrm>
            <a:off x="168222" y="28441233"/>
            <a:ext cx="9639552" cy="7944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lvl="2"/>
            <a:endParaRPr lang="fr-FR" sz="1100" b="1" dirty="0" smtClean="0">
              <a:solidFill>
                <a:schemeClr val="tx2"/>
              </a:solidFill>
            </a:endParaRPr>
          </a:p>
          <a:p>
            <a:pPr lvl="2"/>
            <a:r>
              <a:rPr lang="fr-FR" sz="1100" b="1" dirty="0" smtClean="0">
                <a:solidFill>
                  <a:schemeClr val="tx2"/>
                </a:solidFill>
              </a:rPr>
              <a:t>Sécurité du vélo </a:t>
            </a:r>
          </a:p>
          <a:p>
            <a:pPr lvl="2"/>
            <a:endParaRPr lang="fr-FR" sz="1100" b="1" dirty="0" smtClean="0">
              <a:solidFill>
                <a:schemeClr val="tx2"/>
              </a:solidFill>
            </a:endParaRPr>
          </a:p>
          <a:p>
            <a:pPr lvl="2"/>
            <a:r>
              <a:rPr lang="fr-FR" sz="1100" b="1" dirty="0" smtClean="0">
                <a:solidFill>
                  <a:schemeClr val="tx2"/>
                </a:solidFill>
              </a:rPr>
              <a:t>Sécurité du cycliste</a:t>
            </a:r>
          </a:p>
          <a:p>
            <a:pPr lvl="2"/>
            <a:endParaRPr lang="fr-FR" sz="1100" b="1" dirty="0" smtClean="0">
              <a:solidFill>
                <a:schemeClr val="tx2"/>
              </a:solidFill>
            </a:endParaRPr>
          </a:p>
          <a:p>
            <a:pPr lvl="2"/>
            <a:r>
              <a:rPr lang="fr-FR" sz="1100" b="1" dirty="0" smtClean="0">
                <a:solidFill>
                  <a:schemeClr val="tx2"/>
                </a:solidFill>
              </a:rPr>
              <a:t>Syst</a:t>
            </a:r>
            <a:r>
              <a:rPr lang="fr-FR" sz="1100" b="1" dirty="0" smtClean="0">
                <a:solidFill>
                  <a:schemeClr val="tx2"/>
                </a:solidFill>
              </a:rPr>
              <a:t>ème de navigation intelligent</a:t>
            </a:r>
          </a:p>
          <a:p>
            <a:pPr lvl="2"/>
            <a:endParaRPr lang="fr-FR" sz="1100" b="1" dirty="0" smtClean="0">
              <a:solidFill>
                <a:schemeClr val="tx2"/>
              </a:solidFill>
            </a:endParaRPr>
          </a:p>
          <a:p>
            <a:pPr lvl="2"/>
            <a:r>
              <a:rPr lang="fr-FR" sz="1100" b="1" dirty="0" smtClean="0">
                <a:solidFill>
                  <a:schemeClr val="tx2"/>
                </a:solidFill>
              </a:rPr>
              <a:t>Statistiques de tous les trajets effectués</a:t>
            </a:r>
          </a:p>
        </p:txBody>
      </p:sp>
      <p:sp>
        <p:nvSpPr>
          <p:cNvPr id="208" name="ZoneTexte 207"/>
          <p:cNvSpPr txBox="1"/>
          <p:nvPr/>
        </p:nvSpPr>
        <p:spPr>
          <a:xfrm>
            <a:off x="1007865" y="29603147"/>
            <a:ext cx="8773744" cy="1685077"/>
          </a:xfrm>
          <a:prstGeom prst="rect">
            <a:avLst/>
          </a:prstGeom>
          <a:noFill/>
          <a:ln>
            <a:noFill/>
          </a:ln>
        </p:spPr>
        <p:txBody>
          <a:bodyPr wrap="square" rtlCol="0">
            <a:spAutoFit/>
          </a:bodyPr>
          <a:lstStyle/>
          <a:p>
            <a:pPr marL="285750" lvl="1" indent="-285750" defTabSz="577850">
              <a:lnSpc>
                <a:spcPct val="90000"/>
              </a:lnSpc>
              <a:spcAft>
                <a:spcPct val="15000"/>
              </a:spcAft>
              <a:buFont typeface="Wingdings" panose="05000000000000000000" pitchFamily="2" charset="2"/>
              <a:buChar char="§"/>
            </a:pPr>
            <a:r>
              <a:rPr lang="fr-FR" sz="1000" dirty="0" smtClean="0"/>
              <a:t>Auto-régénération d’énergie</a:t>
            </a:r>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r>
              <a:rPr lang="fr-FR" sz="1000" dirty="0" smtClean="0"/>
              <a:t>Guidage GPS </a:t>
            </a:r>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r>
              <a:rPr lang="fr-FR" sz="1000" dirty="0" smtClean="0"/>
              <a:t>Mesure performance et activité physique</a:t>
            </a:r>
          </a:p>
          <a:p>
            <a:pPr marL="285750" lvl="1" indent="-285750" defTabSz="577850">
              <a:lnSpc>
                <a:spcPct val="90000"/>
              </a:lnSpc>
              <a:spcAft>
                <a:spcPct val="15000"/>
              </a:spcAft>
              <a:buFont typeface="Wingdings" panose="05000000000000000000" pitchFamily="2" charset="2"/>
              <a:buChar char="§"/>
            </a:pPr>
            <a:endParaRPr lang="fr-FR" sz="1000" dirty="0"/>
          </a:p>
        </p:txBody>
      </p:sp>
      <p:sp>
        <p:nvSpPr>
          <p:cNvPr id="209" name="Rectangle 208"/>
          <p:cNvSpPr/>
          <p:nvPr/>
        </p:nvSpPr>
        <p:spPr>
          <a:xfrm>
            <a:off x="168274" y="28082997"/>
            <a:ext cx="9660061" cy="37439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t>&gt; </a:t>
            </a:r>
            <a:r>
              <a:rPr lang="fr-FR" sz="1500" b="1" dirty="0" smtClean="0"/>
              <a:t>LES VELOS CONNECTES</a:t>
            </a:r>
            <a:endParaRPr lang="fr-FR" sz="1500" b="1" dirty="0"/>
          </a:p>
        </p:txBody>
      </p:sp>
      <p:sp>
        <p:nvSpPr>
          <p:cNvPr id="211" name="Rectangle à coins arrondis 210"/>
          <p:cNvSpPr/>
          <p:nvPr/>
        </p:nvSpPr>
        <p:spPr>
          <a:xfrm>
            <a:off x="543823" y="29420793"/>
            <a:ext cx="9237785" cy="1974572"/>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2" name="Oval 34"/>
          <p:cNvSpPr/>
          <p:nvPr/>
        </p:nvSpPr>
        <p:spPr>
          <a:xfrm>
            <a:off x="287864" y="29595165"/>
            <a:ext cx="720000" cy="720000"/>
          </a:xfrm>
          <a:prstGeom prst="ellipse">
            <a:avLst/>
          </a:prstGeom>
          <a:solidFill>
            <a:schemeClr val="bg1">
              <a:lumMod val="95000"/>
            </a:schemeClr>
          </a:solidFill>
          <a:ln w="25400" cap="flat" cmpd="sng" algn="ctr">
            <a:solidFill>
              <a:schemeClr val="accent3"/>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smtClean="0">
                <a:ln>
                  <a:noFill/>
                </a:ln>
                <a:solidFill>
                  <a:srgbClr val="92D050"/>
                </a:solidFill>
                <a:effectLst/>
                <a:uLnTx/>
                <a:uFillTx/>
                <a:latin typeface="Arial"/>
                <a:ea typeface="+mn-ea"/>
                <a:cs typeface="+mn-cs"/>
              </a:rPr>
              <a:t>Prix</a:t>
            </a:r>
            <a:endParaRPr kumimoji="0" lang="fr-FR" sz="1050" b="1" i="0" u="none" strike="noStrike" kern="0" cap="none" spc="0" normalizeH="0" baseline="0" noProof="0" dirty="0" smtClean="0">
              <a:ln>
                <a:noFill/>
              </a:ln>
              <a:solidFill>
                <a:srgbClr val="92D05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fr-FR" sz="1050" b="1" kern="0" dirty="0">
              <a:solidFill>
                <a:srgbClr val="92D050"/>
              </a:solidFill>
              <a:latin typeface="Arial"/>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50" b="1" i="0" u="none" strike="noStrike" kern="0" cap="none" spc="0" normalizeH="0" baseline="0" noProof="0" dirty="0" smtClean="0">
                <a:ln>
                  <a:noFill/>
                </a:ln>
                <a:solidFill>
                  <a:srgbClr val="92D050"/>
                </a:solidFill>
                <a:effectLst/>
                <a:uLnTx/>
                <a:uFillTx/>
                <a:latin typeface="Arial"/>
                <a:ea typeface="+mn-ea"/>
                <a:cs typeface="+mn-cs"/>
              </a:rPr>
              <a:t>N.C</a:t>
            </a:r>
            <a:endParaRPr kumimoji="0" lang="fr-FR" sz="1050" b="1" i="0" u="none" strike="noStrike" kern="0" cap="none" spc="0" normalizeH="0" baseline="0" noProof="0" dirty="0" smtClean="0">
              <a:ln>
                <a:noFill/>
              </a:ln>
              <a:solidFill>
                <a:srgbClr val="92D050"/>
              </a:solidFill>
              <a:effectLst/>
              <a:uLnTx/>
              <a:uFillTx/>
              <a:latin typeface="Arial"/>
              <a:ea typeface="+mn-ea"/>
              <a:cs typeface="+mn-cs"/>
            </a:endParaRPr>
          </a:p>
        </p:txBody>
      </p:sp>
      <p:sp>
        <p:nvSpPr>
          <p:cNvPr id="214" name="TextBox 83"/>
          <p:cNvSpPr txBox="1"/>
          <p:nvPr/>
        </p:nvSpPr>
        <p:spPr>
          <a:xfrm>
            <a:off x="992902" y="29284881"/>
            <a:ext cx="3262147" cy="276999"/>
          </a:xfrm>
          <a:prstGeom prst="rect">
            <a:avLst/>
          </a:prstGeom>
          <a:solidFill>
            <a:schemeClr val="bg1">
              <a:lumMod val="95000"/>
            </a:schemeClr>
          </a:solidFill>
          <a:ln w="19050">
            <a:solidFill>
              <a:schemeClr val="accent3"/>
            </a:solidFill>
          </a:ln>
        </p:spPr>
        <p:txBody>
          <a:bodyPr wrap="square" rtlCol="0">
            <a:spAutoFit/>
          </a:bodyPr>
          <a:lstStyle/>
          <a:p>
            <a:r>
              <a:rPr lang="fr-FR" sz="1200" b="1" dirty="0" err="1">
                <a:solidFill>
                  <a:schemeClr val="accent3"/>
                </a:solidFill>
              </a:rPr>
              <a:t>Baidu</a:t>
            </a:r>
            <a:r>
              <a:rPr lang="fr-FR" sz="1200" b="1" dirty="0">
                <a:solidFill>
                  <a:schemeClr val="accent3"/>
                </a:solidFill>
              </a:rPr>
              <a:t> </a:t>
            </a:r>
            <a:r>
              <a:rPr lang="fr-FR" sz="1200" b="1" dirty="0" err="1">
                <a:solidFill>
                  <a:schemeClr val="accent3"/>
                </a:solidFill>
              </a:rPr>
              <a:t>DuBike</a:t>
            </a:r>
            <a:endParaRPr lang="fr-FR" sz="1200" b="1" dirty="0" smtClean="0">
              <a:solidFill>
                <a:schemeClr val="accent3"/>
              </a:solidFill>
            </a:endParaRPr>
          </a:p>
        </p:txBody>
      </p:sp>
      <p:sp>
        <p:nvSpPr>
          <p:cNvPr id="216" name="Rectangle à coins arrondis 215"/>
          <p:cNvSpPr/>
          <p:nvPr/>
        </p:nvSpPr>
        <p:spPr>
          <a:xfrm>
            <a:off x="543823" y="31683397"/>
            <a:ext cx="9237785" cy="1880333"/>
          </a:xfrm>
          <a:prstGeom prst="round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0" name="TextBox 83"/>
          <p:cNvSpPr txBox="1"/>
          <p:nvPr/>
        </p:nvSpPr>
        <p:spPr>
          <a:xfrm>
            <a:off x="943052" y="31551439"/>
            <a:ext cx="3262147" cy="276999"/>
          </a:xfrm>
          <a:prstGeom prst="rect">
            <a:avLst/>
          </a:prstGeom>
          <a:solidFill>
            <a:schemeClr val="bg1">
              <a:lumMod val="95000"/>
            </a:schemeClr>
          </a:solidFill>
          <a:ln w="19050">
            <a:solidFill>
              <a:schemeClr val="accent4"/>
            </a:solidFill>
          </a:ln>
        </p:spPr>
        <p:txBody>
          <a:bodyPr wrap="square" rtlCol="0">
            <a:spAutoFit/>
          </a:bodyPr>
          <a:lstStyle/>
          <a:p>
            <a:pPr lvl="0"/>
            <a:r>
              <a:rPr lang="fr-FR" sz="1200" b="1" dirty="0" err="1">
                <a:solidFill>
                  <a:schemeClr val="accent4"/>
                </a:solidFill>
              </a:rPr>
              <a:t>Vanhawks</a:t>
            </a:r>
            <a:r>
              <a:rPr lang="fr-FR" sz="1200" b="1" dirty="0">
                <a:solidFill>
                  <a:schemeClr val="accent4"/>
                </a:solidFill>
              </a:rPr>
              <a:t> </a:t>
            </a:r>
            <a:r>
              <a:rPr lang="fr-FR" sz="1200" b="1" dirty="0" err="1" smtClean="0">
                <a:solidFill>
                  <a:schemeClr val="accent4"/>
                </a:solidFill>
              </a:rPr>
              <a:t>Valouk</a:t>
            </a:r>
            <a:endParaRPr lang="fr-FR" sz="1200" dirty="0">
              <a:solidFill>
                <a:schemeClr val="accent4"/>
              </a:solidFill>
            </a:endParaRPr>
          </a:p>
        </p:txBody>
      </p:sp>
      <p:sp>
        <p:nvSpPr>
          <p:cNvPr id="222" name="Oval 46"/>
          <p:cNvSpPr/>
          <p:nvPr/>
        </p:nvSpPr>
        <p:spPr>
          <a:xfrm>
            <a:off x="223491" y="31827413"/>
            <a:ext cx="720000" cy="720000"/>
          </a:xfrm>
          <a:prstGeom prst="ellipse">
            <a:avLst/>
          </a:prstGeom>
          <a:solidFill>
            <a:schemeClr val="bg1">
              <a:lumMod val="95000"/>
            </a:schemeClr>
          </a:solidFill>
          <a:ln w="25400" cap="flat" cmpd="sng" algn="ctr">
            <a:solidFill>
              <a:schemeClr val="accent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900" b="1" kern="0" dirty="0" smtClean="0">
                <a:solidFill>
                  <a:schemeClr val="accent4"/>
                </a:solidFill>
                <a:latin typeface="Arial"/>
              </a:rPr>
              <a:t>Prix</a:t>
            </a:r>
            <a:endParaRPr lang="fr-FR" sz="1050" b="1" kern="0" dirty="0" smtClean="0">
              <a:solidFill>
                <a:schemeClr val="accent4"/>
              </a:solidFill>
              <a:latin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a:solidFill>
                  <a:schemeClr val="accent4"/>
                </a:solidFill>
                <a:latin typeface="Arial"/>
              </a:rPr>
              <a:t>~</a:t>
            </a:r>
            <a:endParaRPr lang="fr-FR" sz="1050" b="1" kern="0" dirty="0" smtClean="0">
              <a:solidFill>
                <a:schemeClr val="accent4"/>
              </a:solidFill>
              <a:latin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smtClean="0">
                <a:solidFill>
                  <a:schemeClr val="accent4"/>
                </a:solidFill>
                <a:latin typeface="Arial"/>
              </a:rPr>
              <a:t>700€</a:t>
            </a:r>
            <a:endParaRPr lang="fr-FR" sz="1050" b="1" kern="0" dirty="0">
              <a:solidFill>
                <a:schemeClr val="accent4"/>
              </a:solidFill>
              <a:latin typeface="Arial"/>
            </a:endParaRPr>
          </a:p>
        </p:txBody>
      </p:sp>
      <p:sp>
        <p:nvSpPr>
          <p:cNvPr id="246" name="Rectangle à coins arrondis 245"/>
          <p:cNvSpPr/>
          <p:nvPr/>
        </p:nvSpPr>
        <p:spPr>
          <a:xfrm>
            <a:off x="543823" y="33813404"/>
            <a:ext cx="9245430" cy="1345685"/>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8" name="TextBox 83"/>
          <p:cNvSpPr txBox="1"/>
          <p:nvPr/>
        </p:nvSpPr>
        <p:spPr>
          <a:xfrm>
            <a:off x="903781" y="33682599"/>
            <a:ext cx="3262147" cy="276999"/>
          </a:xfrm>
          <a:prstGeom prst="rect">
            <a:avLst/>
          </a:prstGeom>
          <a:solidFill>
            <a:schemeClr val="bg1">
              <a:lumMod val="95000"/>
            </a:schemeClr>
          </a:solidFill>
          <a:ln w="19050">
            <a:solidFill>
              <a:schemeClr val="accent2"/>
            </a:solidFill>
          </a:ln>
        </p:spPr>
        <p:txBody>
          <a:bodyPr wrap="square" rtlCol="0">
            <a:spAutoFit/>
          </a:bodyPr>
          <a:lstStyle/>
          <a:p>
            <a:pPr lvl="0"/>
            <a:r>
              <a:rPr lang="fr-FR" sz="1200" b="1" dirty="0" err="1" smtClean="0">
                <a:solidFill>
                  <a:schemeClr val="accent2"/>
                </a:solidFill>
              </a:rPr>
              <a:t>Yerka</a:t>
            </a:r>
            <a:endParaRPr lang="fr-FR" sz="1200" dirty="0">
              <a:solidFill>
                <a:schemeClr val="accent2"/>
              </a:solidFill>
            </a:endParaRPr>
          </a:p>
        </p:txBody>
      </p:sp>
      <p:sp>
        <p:nvSpPr>
          <p:cNvPr id="267" name="Oval 48"/>
          <p:cNvSpPr/>
          <p:nvPr/>
        </p:nvSpPr>
        <p:spPr>
          <a:xfrm>
            <a:off x="204714" y="33771709"/>
            <a:ext cx="720000" cy="720000"/>
          </a:xfrm>
          <a:prstGeom prst="ellipse">
            <a:avLst/>
          </a:prstGeom>
          <a:solidFill>
            <a:schemeClr val="bg1">
              <a:lumMod val="95000"/>
            </a:schemeClr>
          </a:solid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900" b="1" kern="0" dirty="0">
                <a:solidFill>
                  <a:schemeClr val="accent2"/>
                </a:solidFill>
                <a:latin typeface="Arial"/>
              </a:rPr>
              <a:t>Prix</a:t>
            </a:r>
            <a:endParaRPr lang="fr-FR" sz="1050" b="1" kern="0" dirty="0">
              <a:solidFill>
                <a:schemeClr val="accent2"/>
              </a:solidFill>
              <a:latin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a:solidFill>
                  <a:schemeClr val="accent2"/>
                </a:solidFill>
                <a:latin typeface="Arial"/>
              </a:rPr>
              <a:t>~</a:t>
            </a: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smtClean="0">
                <a:solidFill>
                  <a:schemeClr val="accent2"/>
                </a:solidFill>
                <a:latin typeface="Arial"/>
              </a:rPr>
              <a:t>450€</a:t>
            </a:r>
            <a:endParaRPr lang="fr-FR" sz="1050" b="1" kern="0" dirty="0">
              <a:solidFill>
                <a:schemeClr val="accent2"/>
              </a:solidFill>
              <a:latin typeface="Arial"/>
            </a:endParaRPr>
          </a:p>
        </p:txBody>
      </p:sp>
      <p:pic>
        <p:nvPicPr>
          <p:cNvPr id="272" name="Picture 6" descr="https://d30y9cdsu7xlg0.cloudfront.net/png/17527-20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8684" y="28272331"/>
            <a:ext cx="1167937" cy="116793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5902" y="1296021"/>
            <a:ext cx="9612434" cy="954107"/>
          </a:xfrm>
          <a:prstGeom prst="rect">
            <a:avLst/>
          </a:prstGeom>
        </p:spPr>
        <p:txBody>
          <a:bodyPr wrap="square">
            <a:spAutoFit/>
          </a:bodyPr>
          <a:lstStyle/>
          <a:p>
            <a:pPr algn="ctr"/>
            <a:r>
              <a:rPr lang="fr-FR" sz="1400" b="1" dirty="0" smtClean="0">
                <a:solidFill>
                  <a:schemeClr val="tx2"/>
                </a:solidFill>
                <a:latin typeface="Arial" panose="020B0604020202020204" pitchFamily="34" charset="0"/>
                <a:cs typeface="Arial" panose="020B0604020202020204" pitchFamily="34" charset="0"/>
              </a:rPr>
              <a:t>Le cyclisme urbain entre dans le monde connecté ! </a:t>
            </a:r>
            <a:r>
              <a:rPr lang="fr-FR" sz="1400" b="1" dirty="0">
                <a:solidFill>
                  <a:schemeClr val="tx2"/>
                </a:solidFill>
                <a:latin typeface="Arial" panose="020B0604020202020204" pitchFamily="34" charset="0"/>
                <a:cs typeface="Arial" panose="020B0604020202020204" pitchFamily="34" charset="0"/>
              </a:rPr>
              <a:t>Désormais, il est possible de s’équiper afin de connecter son smartphone à son casque, son antivol ou encore son guidon… voire même à son Smart </a:t>
            </a:r>
            <a:r>
              <a:rPr lang="fr-FR" sz="1400" b="1" dirty="0" smtClean="0">
                <a:solidFill>
                  <a:schemeClr val="tx2"/>
                </a:solidFill>
                <a:latin typeface="Arial" panose="020B0604020202020204" pitchFamily="34" charset="0"/>
                <a:cs typeface="Arial" panose="020B0604020202020204" pitchFamily="34" charset="0"/>
              </a:rPr>
              <a:t>Bike ! De </a:t>
            </a:r>
            <a:r>
              <a:rPr lang="fr-FR" sz="1400" b="1" dirty="0">
                <a:solidFill>
                  <a:schemeClr val="tx2"/>
                </a:solidFill>
                <a:latin typeface="Arial" panose="020B0604020202020204" pitchFamily="34" charset="0"/>
                <a:cs typeface="Arial" panose="020B0604020202020204" pitchFamily="34" charset="0"/>
              </a:rPr>
              <a:t>nombreuses technologies facilitant la vie du </a:t>
            </a:r>
            <a:r>
              <a:rPr lang="fr-FR" sz="1400" b="1" dirty="0" smtClean="0">
                <a:solidFill>
                  <a:schemeClr val="tx2"/>
                </a:solidFill>
                <a:latin typeface="Arial" panose="020B0604020202020204" pitchFamily="34" charset="0"/>
                <a:cs typeface="Arial" panose="020B0604020202020204" pitchFamily="34" charset="0"/>
              </a:rPr>
              <a:t>cycliste complètent les </a:t>
            </a:r>
            <a:r>
              <a:rPr lang="fr-FR" sz="1400" b="1" dirty="0" err="1" smtClean="0">
                <a:solidFill>
                  <a:schemeClr val="tx2"/>
                </a:solidFill>
                <a:latin typeface="Arial" panose="020B0604020202020204" pitchFamily="34" charset="0"/>
                <a:cs typeface="Arial" panose="020B0604020202020204" pitchFamily="34" charset="0"/>
              </a:rPr>
              <a:t>trackers</a:t>
            </a:r>
            <a:r>
              <a:rPr lang="fr-FR" sz="1400" b="1" dirty="0" smtClean="0">
                <a:solidFill>
                  <a:schemeClr val="tx2"/>
                </a:solidFill>
                <a:latin typeface="Arial" panose="020B0604020202020204" pitchFamily="34" charset="0"/>
                <a:cs typeface="Arial" panose="020B0604020202020204" pitchFamily="34" charset="0"/>
              </a:rPr>
              <a:t> </a:t>
            </a:r>
            <a:r>
              <a:rPr lang="fr-FR" sz="1400" b="1" dirty="0">
                <a:solidFill>
                  <a:schemeClr val="tx2"/>
                </a:solidFill>
                <a:latin typeface="Arial" panose="020B0604020202020204" pitchFamily="34" charset="0"/>
                <a:cs typeface="Arial" panose="020B0604020202020204" pitchFamily="34" charset="0"/>
              </a:rPr>
              <a:t>sportifs </a:t>
            </a:r>
            <a:r>
              <a:rPr lang="fr-FR" sz="1400" b="1" dirty="0" smtClean="0">
                <a:solidFill>
                  <a:schemeClr val="tx2"/>
                </a:solidFill>
                <a:latin typeface="Arial" panose="020B0604020202020204" pitchFamily="34" charset="0"/>
                <a:cs typeface="Arial" panose="020B0604020202020204" pitchFamily="34" charset="0"/>
              </a:rPr>
              <a:t>disponibles sur </a:t>
            </a:r>
            <a:r>
              <a:rPr lang="fr-FR" sz="1400" b="1" dirty="0">
                <a:solidFill>
                  <a:schemeClr val="tx2"/>
                </a:solidFill>
                <a:latin typeface="Arial" panose="020B0604020202020204" pitchFamily="34" charset="0"/>
                <a:cs typeface="Arial" panose="020B0604020202020204" pitchFamily="34" charset="0"/>
              </a:rPr>
              <a:t>des applications mobiles dédiées.</a:t>
            </a:r>
            <a:endParaRPr lang="fr-FR" sz="1400" b="1" dirty="0">
              <a:solidFill>
                <a:schemeClr val="tx2"/>
              </a:solidFill>
              <a:latin typeface="Arial" panose="020B0604020202020204" pitchFamily="34" charset="0"/>
              <a:cs typeface="Arial" panose="020B0604020202020204" pitchFamily="34" charset="0"/>
            </a:endParaRPr>
          </a:p>
        </p:txBody>
      </p:sp>
      <p:sp>
        <p:nvSpPr>
          <p:cNvPr id="17" name="Rectangle 16"/>
          <p:cNvSpPr/>
          <p:nvPr/>
        </p:nvSpPr>
        <p:spPr>
          <a:xfrm>
            <a:off x="8788912" y="10374938"/>
            <a:ext cx="1075936" cy="369332"/>
          </a:xfrm>
          <a:prstGeom prst="rect">
            <a:avLst/>
          </a:prstGeom>
        </p:spPr>
        <p:txBody>
          <a:bodyPr wrap="none">
            <a:spAutoFit/>
          </a:bodyPr>
          <a:lstStyle/>
          <a:p>
            <a:pPr algn="ctr"/>
            <a:r>
              <a:rPr lang="fr-FR" sz="900" i="1" dirty="0" smtClean="0">
                <a:solidFill>
                  <a:schemeClr val="tx2"/>
                </a:solidFill>
              </a:rPr>
              <a:t>Boutique en ligne</a:t>
            </a:r>
          </a:p>
          <a:p>
            <a:pPr algn="ctr"/>
            <a:r>
              <a:rPr lang="fr-FR" sz="900" i="1" dirty="0" smtClean="0">
                <a:solidFill>
                  <a:schemeClr val="tx2"/>
                </a:solidFill>
              </a:rPr>
              <a:t>ou prix annoncé</a:t>
            </a:r>
            <a:endParaRPr lang="fr-FR" sz="900" i="1" dirty="0">
              <a:solidFill>
                <a:schemeClr val="tx2"/>
              </a:solidFill>
            </a:endParaRPr>
          </a:p>
        </p:txBody>
      </p:sp>
      <p:pic>
        <p:nvPicPr>
          <p:cNvPr id="275" name="Image 27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46216" y="28623077"/>
            <a:ext cx="128999" cy="180000"/>
          </a:xfrm>
          <a:prstGeom prst="rect">
            <a:avLst/>
          </a:prstGeom>
        </p:spPr>
      </p:pic>
      <p:pic>
        <p:nvPicPr>
          <p:cNvPr id="276" name="Image 2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43968" y="31103425"/>
            <a:ext cx="205376" cy="219931"/>
          </a:xfrm>
          <a:prstGeom prst="rect">
            <a:avLst/>
          </a:prstGeom>
        </p:spPr>
      </p:pic>
      <p:pic>
        <p:nvPicPr>
          <p:cNvPr id="279" name="Image 27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1960" y="30544209"/>
            <a:ext cx="277376" cy="253602"/>
          </a:xfrm>
          <a:prstGeom prst="rect">
            <a:avLst/>
          </a:prstGeom>
        </p:spPr>
      </p:pic>
      <p:pic>
        <p:nvPicPr>
          <p:cNvPr id="284" name="Image 28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24488" y="28676299"/>
            <a:ext cx="181133" cy="180000"/>
          </a:xfrm>
          <a:prstGeom prst="rect">
            <a:avLst/>
          </a:prstGeom>
        </p:spPr>
      </p:pic>
      <p:pic>
        <p:nvPicPr>
          <p:cNvPr id="285" name="Image 28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71960" y="29827963"/>
            <a:ext cx="252948" cy="180000"/>
          </a:xfrm>
          <a:prstGeom prst="rect">
            <a:avLst/>
          </a:prstGeom>
        </p:spPr>
      </p:pic>
      <p:sp>
        <p:nvSpPr>
          <p:cNvPr id="18" name="Rectangle 17"/>
          <p:cNvSpPr/>
          <p:nvPr/>
        </p:nvSpPr>
        <p:spPr>
          <a:xfrm>
            <a:off x="2138098" y="29827963"/>
            <a:ext cx="5201123" cy="392415"/>
          </a:xfrm>
          <a:prstGeom prst="rect">
            <a:avLst/>
          </a:prstGeom>
        </p:spPr>
        <p:txBody>
          <a:bodyPr wrap="square">
            <a:spAutoFit/>
          </a:bodyPr>
          <a:lstStyle/>
          <a:p>
            <a:pPr marL="0" lvl="1" defTabSz="577850">
              <a:lnSpc>
                <a:spcPct val="90000"/>
              </a:lnSpc>
              <a:spcAft>
                <a:spcPct val="15000"/>
              </a:spcAft>
            </a:pPr>
            <a:r>
              <a:rPr lang="fr-FR" sz="1000" dirty="0">
                <a:solidFill>
                  <a:schemeClr val="tx2"/>
                </a:solidFill>
              </a:rPr>
              <a:t>Assistance </a:t>
            </a:r>
            <a:r>
              <a:rPr lang="fr-FR" sz="1000" dirty="0" err="1">
                <a:solidFill>
                  <a:schemeClr val="tx2"/>
                </a:solidFill>
              </a:rPr>
              <a:t>éléctrique</a:t>
            </a:r>
            <a:r>
              <a:rPr lang="fr-FR" sz="1000" dirty="0">
                <a:solidFill>
                  <a:schemeClr val="tx2"/>
                </a:solidFill>
              </a:rPr>
              <a:t> au pédalage</a:t>
            </a:r>
          </a:p>
          <a:p>
            <a:pPr marL="0" lvl="1" defTabSz="577850">
              <a:lnSpc>
                <a:spcPct val="90000"/>
              </a:lnSpc>
              <a:spcAft>
                <a:spcPct val="15000"/>
              </a:spcAft>
            </a:pPr>
            <a:r>
              <a:rPr lang="fr-FR" sz="1000" dirty="0">
                <a:solidFill>
                  <a:schemeClr val="tx2"/>
                </a:solidFill>
              </a:rPr>
              <a:t>Recharge Smartphone</a:t>
            </a:r>
          </a:p>
        </p:txBody>
      </p:sp>
      <p:pic>
        <p:nvPicPr>
          <p:cNvPr id="20" name="Image 1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006186" y="30007963"/>
            <a:ext cx="96645" cy="181395"/>
          </a:xfrm>
          <a:prstGeom prst="rect">
            <a:avLst/>
          </a:prstGeom>
        </p:spPr>
      </p:pic>
      <p:sp>
        <p:nvSpPr>
          <p:cNvPr id="288" name="Rectangle 287"/>
          <p:cNvSpPr/>
          <p:nvPr/>
        </p:nvSpPr>
        <p:spPr>
          <a:xfrm>
            <a:off x="2232000" y="31164533"/>
            <a:ext cx="5223465" cy="230832"/>
          </a:xfrm>
          <a:prstGeom prst="rect">
            <a:avLst/>
          </a:prstGeom>
        </p:spPr>
        <p:txBody>
          <a:bodyPr wrap="square">
            <a:spAutoFit/>
          </a:bodyPr>
          <a:lstStyle/>
          <a:p>
            <a:pPr marL="0" lvl="1" defTabSz="577850">
              <a:lnSpc>
                <a:spcPct val="90000"/>
              </a:lnSpc>
              <a:spcAft>
                <a:spcPct val="15000"/>
              </a:spcAft>
            </a:pPr>
            <a:r>
              <a:rPr lang="fr-FR" sz="1000" dirty="0" smtClean="0">
                <a:solidFill>
                  <a:schemeClr val="tx2"/>
                </a:solidFill>
              </a:rPr>
              <a:t>Statistiques sur l’application</a:t>
            </a:r>
            <a:endParaRPr lang="fr-FR" sz="1000" dirty="0">
              <a:solidFill>
                <a:schemeClr val="tx2"/>
              </a:solidFill>
            </a:endParaRPr>
          </a:p>
        </p:txBody>
      </p:sp>
      <p:pic>
        <p:nvPicPr>
          <p:cNvPr id="25" name="Image 2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967006" y="28962658"/>
            <a:ext cx="87418" cy="200459"/>
          </a:xfrm>
          <a:prstGeom prst="rect">
            <a:avLst/>
          </a:prstGeom>
        </p:spPr>
      </p:pic>
      <p:pic>
        <p:nvPicPr>
          <p:cNvPr id="289" name="Image 28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624488" y="29003161"/>
            <a:ext cx="153663" cy="159956"/>
          </a:xfrm>
          <a:prstGeom prst="rect">
            <a:avLst/>
          </a:prstGeom>
        </p:spPr>
      </p:pic>
      <p:sp>
        <p:nvSpPr>
          <p:cNvPr id="292" name="Rectangle 291"/>
          <p:cNvSpPr/>
          <p:nvPr/>
        </p:nvSpPr>
        <p:spPr>
          <a:xfrm>
            <a:off x="2201649" y="30482332"/>
            <a:ext cx="5223465" cy="392415"/>
          </a:xfrm>
          <a:prstGeom prst="rect">
            <a:avLst/>
          </a:prstGeom>
        </p:spPr>
        <p:txBody>
          <a:bodyPr wrap="square">
            <a:spAutoFit/>
          </a:bodyPr>
          <a:lstStyle/>
          <a:p>
            <a:pPr marL="0" lvl="1" defTabSz="577850">
              <a:lnSpc>
                <a:spcPct val="90000"/>
              </a:lnSpc>
              <a:spcAft>
                <a:spcPct val="15000"/>
              </a:spcAft>
            </a:pPr>
            <a:r>
              <a:rPr lang="fr-FR" sz="1000" dirty="0">
                <a:solidFill>
                  <a:schemeClr val="tx2"/>
                </a:solidFill>
              </a:rPr>
              <a:t>Guidage </a:t>
            </a:r>
            <a:r>
              <a:rPr lang="fr-FR" sz="1000" dirty="0" smtClean="0">
                <a:solidFill>
                  <a:schemeClr val="tx2"/>
                </a:solidFill>
              </a:rPr>
              <a:t>GPS: tableau de bord au guidon</a:t>
            </a:r>
            <a:endParaRPr lang="fr-FR" sz="1000" dirty="0">
              <a:solidFill>
                <a:schemeClr val="tx2"/>
              </a:solidFill>
            </a:endParaRPr>
          </a:p>
          <a:p>
            <a:pPr marL="0" lvl="1" defTabSz="577850">
              <a:lnSpc>
                <a:spcPct val="90000"/>
              </a:lnSpc>
              <a:spcAft>
                <a:spcPct val="15000"/>
              </a:spcAft>
            </a:pPr>
            <a:r>
              <a:rPr lang="fr-FR" sz="1000" dirty="0">
                <a:solidFill>
                  <a:schemeClr val="tx2"/>
                </a:solidFill>
              </a:rPr>
              <a:t>Cartographie temps réel </a:t>
            </a:r>
            <a:r>
              <a:rPr lang="fr-FR" sz="1000" dirty="0" smtClean="0">
                <a:solidFill>
                  <a:schemeClr val="tx2"/>
                </a:solidFill>
              </a:rPr>
              <a:t>: recommandations </a:t>
            </a:r>
            <a:r>
              <a:rPr lang="fr-FR" sz="1000" dirty="0">
                <a:solidFill>
                  <a:schemeClr val="tx2"/>
                </a:solidFill>
              </a:rPr>
              <a:t>et partage de l’itinéraire, état de la circulation</a:t>
            </a:r>
          </a:p>
        </p:txBody>
      </p:sp>
      <p:sp>
        <p:nvSpPr>
          <p:cNvPr id="293" name="ZoneTexte 292"/>
          <p:cNvSpPr txBox="1"/>
          <p:nvPr/>
        </p:nvSpPr>
        <p:spPr>
          <a:xfrm>
            <a:off x="1007864" y="31827413"/>
            <a:ext cx="8773744" cy="1685077"/>
          </a:xfrm>
          <a:prstGeom prst="rect">
            <a:avLst/>
          </a:prstGeom>
          <a:noFill/>
          <a:ln>
            <a:noFill/>
          </a:ln>
        </p:spPr>
        <p:txBody>
          <a:bodyPr wrap="square" rtlCol="0">
            <a:spAutoFit/>
          </a:bodyPr>
          <a:lstStyle/>
          <a:p>
            <a:pPr marL="285750" lvl="1" indent="-285750" defTabSz="577850">
              <a:lnSpc>
                <a:spcPct val="90000"/>
              </a:lnSpc>
              <a:spcAft>
                <a:spcPct val="15000"/>
              </a:spcAft>
              <a:buFont typeface="Wingdings" panose="05000000000000000000" pitchFamily="2" charset="2"/>
              <a:buChar char="§"/>
            </a:pPr>
            <a:r>
              <a:rPr lang="fr-FR" sz="1000" dirty="0" smtClean="0"/>
              <a:t>Sécurité du cycliste</a:t>
            </a:r>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r>
              <a:rPr lang="fr-FR" sz="1000" dirty="0" smtClean="0"/>
              <a:t>Guidage GPS </a:t>
            </a:r>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r>
              <a:rPr lang="fr-FR" sz="1000" dirty="0" smtClean="0"/>
              <a:t>Mesure performance et activité physique</a:t>
            </a:r>
          </a:p>
          <a:p>
            <a:pPr marL="285750" lvl="1" indent="-285750" defTabSz="577850">
              <a:lnSpc>
                <a:spcPct val="90000"/>
              </a:lnSpc>
              <a:spcAft>
                <a:spcPct val="15000"/>
              </a:spcAft>
              <a:buFont typeface="Wingdings" panose="05000000000000000000" pitchFamily="2" charset="2"/>
              <a:buChar char="§"/>
            </a:pPr>
            <a:endParaRPr lang="fr-FR" sz="1000" dirty="0"/>
          </a:p>
        </p:txBody>
      </p:sp>
      <p:pic>
        <p:nvPicPr>
          <p:cNvPr id="294" name="Image 2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1960" y="32738648"/>
            <a:ext cx="277376" cy="253602"/>
          </a:xfrm>
          <a:prstGeom prst="rect">
            <a:avLst/>
          </a:prstGeom>
        </p:spPr>
      </p:pic>
      <p:sp>
        <p:nvSpPr>
          <p:cNvPr id="302" name="Rectangle 301"/>
          <p:cNvSpPr/>
          <p:nvPr/>
        </p:nvSpPr>
        <p:spPr>
          <a:xfrm>
            <a:off x="2151320" y="32676771"/>
            <a:ext cx="5223465" cy="392415"/>
          </a:xfrm>
          <a:prstGeom prst="rect">
            <a:avLst/>
          </a:prstGeom>
        </p:spPr>
        <p:txBody>
          <a:bodyPr wrap="square">
            <a:spAutoFit/>
          </a:bodyPr>
          <a:lstStyle/>
          <a:p>
            <a:pPr marL="0" lvl="1" defTabSz="577850">
              <a:lnSpc>
                <a:spcPct val="90000"/>
              </a:lnSpc>
              <a:spcAft>
                <a:spcPct val="15000"/>
              </a:spcAft>
            </a:pPr>
            <a:r>
              <a:rPr lang="fr-FR" sz="1000" dirty="0">
                <a:solidFill>
                  <a:schemeClr val="tx2"/>
                </a:solidFill>
              </a:rPr>
              <a:t>Guidage </a:t>
            </a:r>
            <a:r>
              <a:rPr lang="fr-FR" sz="1000" dirty="0" smtClean="0">
                <a:solidFill>
                  <a:schemeClr val="tx2"/>
                </a:solidFill>
              </a:rPr>
              <a:t>GPS: sans écran (diodes clignotantes)</a:t>
            </a:r>
            <a:endParaRPr lang="fr-FR" sz="1000" dirty="0">
              <a:solidFill>
                <a:schemeClr val="tx2"/>
              </a:solidFill>
            </a:endParaRPr>
          </a:p>
          <a:p>
            <a:pPr marL="0" lvl="1" defTabSz="577850">
              <a:lnSpc>
                <a:spcPct val="90000"/>
              </a:lnSpc>
              <a:spcAft>
                <a:spcPct val="15000"/>
              </a:spcAft>
            </a:pPr>
            <a:r>
              <a:rPr lang="fr-FR" sz="1000" dirty="0">
                <a:solidFill>
                  <a:schemeClr val="tx2"/>
                </a:solidFill>
              </a:rPr>
              <a:t>Cartographie temps réel </a:t>
            </a:r>
            <a:r>
              <a:rPr lang="fr-FR" sz="1000" dirty="0" smtClean="0">
                <a:solidFill>
                  <a:schemeClr val="tx2"/>
                </a:solidFill>
              </a:rPr>
              <a:t>: recommandations </a:t>
            </a:r>
            <a:r>
              <a:rPr lang="fr-FR" sz="1000" dirty="0">
                <a:solidFill>
                  <a:schemeClr val="tx2"/>
                </a:solidFill>
              </a:rPr>
              <a:t>et partage de l’itinéraire, état de la circulation</a:t>
            </a:r>
          </a:p>
        </p:txBody>
      </p:sp>
      <p:sp>
        <p:nvSpPr>
          <p:cNvPr id="306" name="Rectangle 305"/>
          <p:cNvSpPr/>
          <p:nvPr/>
        </p:nvSpPr>
        <p:spPr>
          <a:xfrm>
            <a:off x="2143445" y="32056480"/>
            <a:ext cx="5201123" cy="392415"/>
          </a:xfrm>
          <a:prstGeom prst="rect">
            <a:avLst/>
          </a:prstGeom>
        </p:spPr>
        <p:txBody>
          <a:bodyPr wrap="square">
            <a:spAutoFit/>
          </a:bodyPr>
          <a:lstStyle/>
          <a:p>
            <a:pPr marL="0" lvl="1" defTabSz="577850">
              <a:lnSpc>
                <a:spcPct val="90000"/>
              </a:lnSpc>
              <a:spcAft>
                <a:spcPct val="15000"/>
              </a:spcAft>
            </a:pPr>
            <a:r>
              <a:rPr lang="fr-FR" sz="1000" dirty="0" smtClean="0">
                <a:solidFill>
                  <a:schemeClr val="tx2"/>
                </a:solidFill>
              </a:rPr>
              <a:t>Alerte </a:t>
            </a:r>
            <a:r>
              <a:rPr lang="fr-FR" sz="1000" dirty="0">
                <a:solidFill>
                  <a:schemeClr val="tx2"/>
                </a:solidFill>
              </a:rPr>
              <a:t>angle mort grâce à un système ultra-son intégré</a:t>
            </a:r>
          </a:p>
          <a:p>
            <a:pPr marL="0" lvl="1" defTabSz="577850">
              <a:lnSpc>
                <a:spcPct val="90000"/>
              </a:lnSpc>
              <a:spcAft>
                <a:spcPct val="15000"/>
              </a:spcAft>
            </a:pPr>
            <a:r>
              <a:rPr lang="fr-FR" sz="1000" dirty="0" smtClean="0">
                <a:solidFill>
                  <a:schemeClr val="tx2"/>
                </a:solidFill>
              </a:rPr>
              <a:t>Détection d’obstacle (vibration guidon)</a:t>
            </a:r>
            <a:endParaRPr lang="fr-FR" sz="1000" dirty="0">
              <a:solidFill>
                <a:schemeClr val="tx2"/>
              </a:solidFill>
            </a:endParaRPr>
          </a:p>
        </p:txBody>
      </p:sp>
      <p:pic>
        <p:nvPicPr>
          <p:cNvPr id="309" name="Image 30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83576" y="33292558"/>
            <a:ext cx="205376" cy="219931"/>
          </a:xfrm>
          <a:prstGeom prst="rect">
            <a:avLst/>
          </a:prstGeom>
        </p:spPr>
      </p:pic>
      <p:sp>
        <p:nvSpPr>
          <p:cNvPr id="311" name="Rectangle 310"/>
          <p:cNvSpPr/>
          <p:nvPr/>
        </p:nvSpPr>
        <p:spPr>
          <a:xfrm>
            <a:off x="2133988" y="33324773"/>
            <a:ext cx="5223465" cy="230832"/>
          </a:xfrm>
          <a:prstGeom prst="rect">
            <a:avLst/>
          </a:prstGeom>
        </p:spPr>
        <p:txBody>
          <a:bodyPr wrap="square">
            <a:spAutoFit/>
          </a:bodyPr>
          <a:lstStyle/>
          <a:p>
            <a:pPr marL="0" lvl="1" defTabSz="577850">
              <a:lnSpc>
                <a:spcPct val="90000"/>
              </a:lnSpc>
              <a:spcAft>
                <a:spcPct val="15000"/>
              </a:spcAft>
            </a:pPr>
            <a:r>
              <a:rPr lang="fr-FR" sz="1000" dirty="0" smtClean="0">
                <a:solidFill>
                  <a:schemeClr val="tx2"/>
                </a:solidFill>
              </a:rPr>
              <a:t>Statistiques sur l’application</a:t>
            </a:r>
            <a:endParaRPr lang="fr-FR" sz="1000" dirty="0">
              <a:solidFill>
                <a:schemeClr val="tx2"/>
              </a:solidFill>
            </a:endParaRPr>
          </a:p>
        </p:txBody>
      </p:sp>
      <p:sp>
        <p:nvSpPr>
          <p:cNvPr id="312" name="Oval 46"/>
          <p:cNvSpPr/>
          <p:nvPr/>
        </p:nvSpPr>
        <p:spPr>
          <a:xfrm>
            <a:off x="215776" y="32619501"/>
            <a:ext cx="720000" cy="720000"/>
          </a:xfrm>
          <a:prstGeom prst="ellipse">
            <a:avLst/>
          </a:prstGeom>
          <a:solidFill>
            <a:schemeClr val="bg1">
              <a:lumMod val="95000"/>
            </a:schemeClr>
          </a:solidFill>
          <a:ln w="25400" cap="flat" cmpd="sng" algn="ctr">
            <a:solidFill>
              <a:schemeClr val="accent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900" b="1" kern="0" dirty="0" smtClean="0">
                <a:solidFill>
                  <a:schemeClr val="accent4"/>
                </a:solidFill>
                <a:latin typeface="Arial"/>
              </a:rPr>
              <a:t>Poids</a:t>
            </a:r>
          </a:p>
          <a:p>
            <a:pPr marL="0" marR="0" lvl="0" indent="0" algn="ctr" defTabSz="914400" eaLnBrk="1" fontAlgn="auto" latinLnBrk="0" hangingPunct="1">
              <a:lnSpc>
                <a:spcPct val="100000"/>
              </a:lnSpc>
              <a:spcBef>
                <a:spcPts val="0"/>
              </a:spcBef>
              <a:spcAft>
                <a:spcPts val="0"/>
              </a:spcAft>
              <a:buClrTx/>
              <a:buSzTx/>
              <a:buFontTx/>
              <a:buNone/>
              <a:tabLst/>
              <a:defRPr/>
            </a:pPr>
            <a:r>
              <a:rPr lang="fr-FR" sz="900" b="1" kern="0" dirty="0">
                <a:solidFill>
                  <a:schemeClr val="accent4"/>
                </a:solidFill>
                <a:latin typeface="Arial"/>
              </a:rPr>
              <a:t>~</a:t>
            </a:r>
            <a:endParaRPr lang="fr-FR" sz="900" b="1" kern="0" dirty="0" smtClean="0">
              <a:solidFill>
                <a:schemeClr val="accent4"/>
              </a:solidFill>
              <a:latin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smtClean="0">
                <a:solidFill>
                  <a:schemeClr val="accent4"/>
                </a:solidFill>
                <a:latin typeface="Arial"/>
              </a:rPr>
              <a:t>7 kg</a:t>
            </a:r>
            <a:endParaRPr lang="fr-FR" sz="1050" b="1" kern="0" dirty="0">
              <a:solidFill>
                <a:schemeClr val="accent4"/>
              </a:solidFill>
              <a:latin typeface="Arial"/>
            </a:endParaRPr>
          </a:p>
        </p:txBody>
      </p:sp>
      <p:sp>
        <p:nvSpPr>
          <p:cNvPr id="314" name="ZoneTexte 313"/>
          <p:cNvSpPr txBox="1"/>
          <p:nvPr/>
        </p:nvSpPr>
        <p:spPr>
          <a:xfrm>
            <a:off x="1007864" y="34064160"/>
            <a:ext cx="8773744" cy="715581"/>
          </a:xfrm>
          <a:prstGeom prst="rect">
            <a:avLst/>
          </a:prstGeom>
          <a:noFill/>
          <a:ln>
            <a:noFill/>
          </a:ln>
        </p:spPr>
        <p:txBody>
          <a:bodyPr wrap="square" rtlCol="0">
            <a:spAutoFit/>
          </a:bodyPr>
          <a:lstStyle/>
          <a:p>
            <a:pPr marL="285750" lvl="1" indent="-285750" defTabSz="577850">
              <a:lnSpc>
                <a:spcPct val="90000"/>
              </a:lnSpc>
              <a:spcAft>
                <a:spcPct val="15000"/>
              </a:spcAft>
              <a:buFont typeface="Wingdings" panose="05000000000000000000" pitchFamily="2" charset="2"/>
              <a:buChar char="§"/>
            </a:pPr>
            <a:r>
              <a:rPr lang="fr-FR" sz="1000" dirty="0" smtClean="0"/>
              <a:t>Sécurité du vélo</a:t>
            </a:r>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a:p>
            <a:pPr marL="285750" lvl="1" indent="-285750" defTabSz="577850">
              <a:lnSpc>
                <a:spcPct val="90000"/>
              </a:lnSpc>
              <a:spcAft>
                <a:spcPct val="15000"/>
              </a:spcAft>
              <a:buFont typeface="Wingdings" panose="05000000000000000000" pitchFamily="2" charset="2"/>
              <a:buChar char="§"/>
            </a:pPr>
            <a:endParaRPr lang="fr-FR" sz="1000" dirty="0" smtClean="0"/>
          </a:p>
        </p:txBody>
      </p:sp>
      <p:sp>
        <p:nvSpPr>
          <p:cNvPr id="316" name="Rectangle 315"/>
          <p:cNvSpPr/>
          <p:nvPr/>
        </p:nvSpPr>
        <p:spPr>
          <a:xfrm>
            <a:off x="2169449" y="34369759"/>
            <a:ext cx="5201123" cy="553998"/>
          </a:xfrm>
          <a:prstGeom prst="rect">
            <a:avLst/>
          </a:prstGeom>
        </p:spPr>
        <p:txBody>
          <a:bodyPr wrap="square">
            <a:spAutoFit/>
          </a:bodyPr>
          <a:lstStyle/>
          <a:p>
            <a:pPr marL="0" lvl="1" defTabSz="577850">
              <a:lnSpc>
                <a:spcPct val="90000"/>
              </a:lnSpc>
              <a:spcAft>
                <a:spcPct val="15000"/>
              </a:spcAft>
            </a:pPr>
            <a:r>
              <a:rPr lang="fr-FR" sz="1000" dirty="0" smtClean="0">
                <a:solidFill>
                  <a:schemeClr val="tx2"/>
                </a:solidFill>
              </a:rPr>
              <a:t>Antivol </a:t>
            </a:r>
            <a:r>
              <a:rPr lang="fr-FR" sz="1000" dirty="0">
                <a:solidFill>
                  <a:schemeClr val="tx2"/>
                </a:solidFill>
              </a:rPr>
              <a:t>intégré (</a:t>
            </a:r>
            <a:r>
              <a:rPr lang="fr-FR" sz="1000" dirty="0" smtClean="0">
                <a:solidFill>
                  <a:schemeClr val="tx2"/>
                </a:solidFill>
              </a:rPr>
              <a:t>glisser </a:t>
            </a:r>
            <a:r>
              <a:rPr lang="fr-FR" sz="1000" dirty="0">
                <a:solidFill>
                  <a:schemeClr val="tx2"/>
                </a:solidFill>
              </a:rPr>
              <a:t>la selle dévissée du vélo entre les deux moitiés du </a:t>
            </a:r>
            <a:r>
              <a:rPr lang="fr-FR" sz="1000" dirty="0" smtClean="0">
                <a:solidFill>
                  <a:schemeClr val="tx2"/>
                </a:solidFill>
              </a:rPr>
              <a:t>cadre)</a:t>
            </a:r>
            <a:endParaRPr lang="fr-FR" sz="1000" dirty="0">
              <a:solidFill>
                <a:schemeClr val="tx2"/>
              </a:solidFill>
            </a:endParaRPr>
          </a:p>
          <a:p>
            <a:pPr marL="0" lvl="1" defTabSz="577850">
              <a:lnSpc>
                <a:spcPct val="90000"/>
              </a:lnSpc>
              <a:spcAft>
                <a:spcPct val="15000"/>
              </a:spcAft>
            </a:pPr>
            <a:r>
              <a:rPr lang="fr-FR" sz="1000" dirty="0" smtClean="0">
                <a:solidFill>
                  <a:schemeClr val="tx2"/>
                </a:solidFill>
              </a:rPr>
              <a:t>Connecté à une application mobile (Bluetooth)</a:t>
            </a:r>
            <a:endParaRPr lang="fr-FR" sz="1000" dirty="0">
              <a:solidFill>
                <a:schemeClr val="tx2"/>
              </a:solidFill>
            </a:endParaRPr>
          </a:p>
          <a:p>
            <a:pPr marL="0" lvl="1" defTabSz="577850">
              <a:lnSpc>
                <a:spcPct val="90000"/>
              </a:lnSpc>
              <a:spcAft>
                <a:spcPct val="15000"/>
              </a:spcAft>
            </a:pPr>
            <a:r>
              <a:rPr lang="fr-FR" sz="1000" dirty="0">
                <a:solidFill>
                  <a:schemeClr val="tx2"/>
                </a:solidFill>
              </a:rPr>
              <a:t>Roues fixées avec des écrous (clé spéciale)</a:t>
            </a:r>
          </a:p>
        </p:txBody>
      </p:sp>
      <p:sp>
        <p:nvSpPr>
          <p:cNvPr id="321" name="Oval 48"/>
          <p:cNvSpPr/>
          <p:nvPr/>
        </p:nvSpPr>
        <p:spPr>
          <a:xfrm>
            <a:off x="215776" y="34563717"/>
            <a:ext cx="720000" cy="720000"/>
          </a:xfrm>
          <a:prstGeom prst="ellipse">
            <a:avLst/>
          </a:prstGeom>
          <a:solidFill>
            <a:schemeClr val="bg1">
              <a:lumMod val="95000"/>
            </a:schemeClr>
          </a:solid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900" b="1" kern="0" dirty="0" smtClean="0">
                <a:solidFill>
                  <a:schemeClr val="accent2"/>
                </a:solidFill>
                <a:latin typeface="Arial"/>
              </a:rPr>
              <a:t>Poids</a:t>
            </a:r>
            <a:endParaRPr lang="fr-FR" sz="1050" b="1" kern="0" dirty="0">
              <a:solidFill>
                <a:schemeClr val="accent2"/>
              </a:solidFill>
              <a:latin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a:solidFill>
                  <a:schemeClr val="accent2"/>
                </a:solidFill>
                <a:latin typeface="Arial"/>
              </a:rPr>
              <a:t>~</a:t>
            </a:r>
          </a:p>
          <a:p>
            <a:pPr marL="0" marR="0" lvl="0" indent="0" algn="ctr" defTabSz="914400" eaLnBrk="1" fontAlgn="auto" latinLnBrk="0" hangingPunct="1">
              <a:lnSpc>
                <a:spcPct val="100000"/>
              </a:lnSpc>
              <a:spcBef>
                <a:spcPts val="0"/>
              </a:spcBef>
              <a:spcAft>
                <a:spcPts val="0"/>
              </a:spcAft>
              <a:buClrTx/>
              <a:buSzTx/>
              <a:buFontTx/>
              <a:buNone/>
              <a:tabLst/>
              <a:defRPr/>
            </a:pPr>
            <a:r>
              <a:rPr lang="fr-FR" sz="1050" b="1" kern="0" dirty="0" smtClean="0">
                <a:solidFill>
                  <a:schemeClr val="accent2"/>
                </a:solidFill>
                <a:latin typeface="Arial"/>
              </a:rPr>
              <a:t>11</a:t>
            </a:r>
            <a:r>
              <a:rPr lang="fr-FR" sz="1000" b="1" kern="0" dirty="0" smtClean="0">
                <a:solidFill>
                  <a:schemeClr val="accent2"/>
                </a:solidFill>
                <a:latin typeface="Arial"/>
              </a:rPr>
              <a:t>kg</a:t>
            </a:r>
            <a:endParaRPr lang="fr-FR" sz="1000" b="1" kern="0" dirty="0">
              <a:solidFill>
                <a:schemeClr val="accent2"/>
              </a:solidFill>
              <a:latin typeface="Arial"/>
            </a:endParaRPr>
          </a:p>
        </p:txBody>
      </p:sp>
      <p:sp>
        <p:nvSpPr>
          <p:cNvPr id="322" name="Oval 34"/>
          <p:cNvSpPr/>
          <p:nvPr/>
        </p:nvSpPr>
        <p:spPr>
          <a:xfrm>
            <a:off x="287784" y="30459341"/>
            <a:ext cx="720000" cy="720000"/>
          </a:xfrm>
          <a:prstGeom prst="ellipse">
            <a:avLst/>
          </a:prstGeom>
          <a:solidFill>
            <a:schemeClr val="bg1">
              <a:lumMod val="95000"/>
            </a:schemeClr>
          </a:solidFill>
          <a:ln w="25400" cap="flat" cmpd="sng" algn="ctr">
            <a:solidFill>
              <a:schemeClr val="accent3"/>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smtClean="0">
                <a:ln>
                  <a:noFill/>
                </a:ln>
                <a:solidFill>
                  <a:srgbClr val="92D050"/>
                </a:solidFill>
                <a:effectLst/>
                <a:uLnTx/>
                <a:uFillTx/>
                <a:latin typeface="Arial"/>
                <a:ea typeface="+mn-ea"/>
                <a:cs typeface="+mn-cs"/>
              </a:rPr>
              <a:t>Poids</a:t>
            </a:r>
            <a:endParaRPr kumimoji="0" lang="fr-FR" sz="1050" b="1" i="0" u="none" strike="noStrike" kern="0" cap="none" spc="0" normalizeH="0" baseline="0" noProof="0" dirty="0" smtClean="0">
              <a:ln>
                <a:noFill/>
              </a:ln>
              <a:solidFill>
                <a:srgbClr val="92D05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fr-FR" sz="1050" b="1" kern="0" dirty="0">
              <a:solidFill>
                <a:srgbClr val="92D050"/>
              </a:solidFill>
              <a:latin typeface="Arial"/>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50" b="1" i="0" u="none" strike="noStrike" kern="0" cap="none" spc="0" normalizeH="0" baseline="0" noProof="0" dirty="0" smtClean="0">
                <a:ln>
                  <a:noFill/>
                </a:ln>
                <a:solidFill>
                  <a:srgbClr val="92D050"/>
                </a:solidFill>
                <a:effectLst/>
                <a:uLnTx/>
                <a:uFillTx/>
                <a:latin typeface="Arial"/>
                <a:ea typeface="+mn-ea"/>
                <a:cs typeface="+mn-cs"/>
              </a:rPr>
              <a:t>N.C</a:t>
            </a:r>
            <a:endParaRPr kumimoji="0" lang="fr-FR" sz="1050" b="1" i="0" u="none" strike="noStrike" kern="0" cap="none" spc="0" normalizeH="0" baseline="0" noProof="0" dirty="0" smtClean="0">
              <a:ln>
                <a:noFill/>
              </a:ln>
              <a:solidFill>
                <a:srgbClr val="92D050"/>
              </a:solidFill>
              <a:effectLst/>
              <a:uLnTx/>
              <a:uFillTx/>
              <a:latin typeface="Arial"/>
              <a:ea typeface="+mn-ea"/>
              <a:cs typeface="+mn-cs"/>
            </a:endParaRPr>
          </a:p>
        </p:txBody>
      </p:sp>
      <p:pic>
        <p:nvPicPr>
          <p:cNvPr id="323" name="Image 3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58985" y="34500732"/>
            <a:ext cx="175003" cy="244192"/>
          </a:xfrm>
          <a:prstGeom prst="rect">
            <a:avLst/>
          </a:prstGeom>
        </p:spPr>
      </p:pic>
      <p:pic>
        <p:nvPicPr>
          <p:cNvPr id="325" name="Image 32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943968" y="32081491"/>
            <a:ext cx="127262" cy="291826"/>
          </a:xfrm>
          <a:prstGeom prst="rect">
            <a:avLst/>
          </a:prstGeom>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3310</TotalTime>
  <Words>934</Words>
  <Application>Microsoft Office PowerPoint</Application>
  <PresentationFormat>Personnalisé</PresentationFormat>
  <Paragraphs>202</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blank</vt:lpstr>
      <vt:lpstr>Présentation PowerPoint</vt:lpstr>
    </vt:vector>
  </TitlesOfParts>
  <Company>SOLUCOM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Hélène MORIN</dc:creator>
  <cp:lastModifiedBy>Tabatha MARECAUX</cp:lastModifiedBy>
  <cp:revision>169</cp:revision>
  <dcterms:created xsi:type="dcterms:W3CDTF">2015-08-14T15:55:14Z</dcterms:created>
  <dcterms:modified xsi:type="dcterms:W3CDTF">2015-12-09T11:26:05Z</dcterms:modified>
</cp:coreProperties>
</file>